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Clear Sans Bold" charset="1" panose="020B0803030202020304"/>
      <p:regular r:id="rId41"/>
    </p:embeddedFont>
    <p:embeddedFont>
      <p:font typeface="Clear Sans Regular" charset="1" panose="020B0503030202020304"/>
      <p:regular r:id="rId42"/>
    </p:embeddedFont>
    <p:embeddedFont>
      <p:font typeface="Open Sans Bold" charset="1" panose="00000000000000000000"/>
      <p:regular r:id="rId43"/>
    </p:embeddedFont>
    <p:embeddedFont>
      <p:font typeface="Open Sans" charset="1" panose="00000000000000000000"/>
      <p:regular r:id="rId44"/>
    </p:embeddedFont>
    <p:embeddedFont>
      <p:font typeface="Canva Sans Bold" charset="1" panose="020B0803030501040103"/>
      <p:regular r:id="rId45"/>
    </p:embeddedFont>
    <p:embeddedFont>
      <p:font typeface="Canva Sans" charset="1" panose="020B0503030501040103"/>
      <p:regular r:id="rId46"/>
    </p:embeddedFont>
    <p:embeddedFont>
      <p:font typeface="Aileron Bold" charset="1" panose="00000800000000000000"/>
      <p:regular r:id="rId47"/>
    </p:embeddedFont>
    <p:embeddedFont>
      <p:font typeface="Aileron"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8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8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8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042216" y="2851907"/>
            <a:ext cx="8824399" cy="4992705"/>
            <a:chOff x="0" y="0"/>
            <a:chExt cx="11765865" cy="6656940"/>
          </a:xfrm>
        </p:grpSpPr>
        <p:sp>
          <p:nvSpPr>
            <p:cNvPr name="TextBox 3" id="3"/>
            <p:cNvSpPr txBox="true"/>
            <p:nvPr/>
          </p:nvSpPr>
          <p:spPr>
            <a:xfrm rot="0">
              <a:off x="0" y="2097004"/>
              <a:ext cx="11765865" cy="3020426"/>
            </a:xfrm>
            <a:prstGeom prst="rect">
              <a:avLst/>
            </a:prstGeom>
          </p:spPr>
          <p:txBody>
            <a:bodyPr anchor="t" rtlCol="false" tIns="0" lIns="0" bIns="0" rIns="0">
              <a:spAutoFit/>
            </a:bodyPr>
            <a:lstStyle/>
            <a:p>
              <a:pPr algn="l">
                <a:lnSpc>
                  <a:spcPts val="8591"/>
                </a:lnSpc>
              </a:pPr>
              <a:r>
                <a:rPr lang="en-US" sz="8591">
                  <a:solidFill>
                    <a:srgbClr val="F7B4A7"/>
                  </a:solidFill>
                  <a:latin typeface="Clear Sans Bold"/>
                  <a:ea typeface="Clear Sans Bold"/>
                  <a:cs typeface="Clear Sans Bold"/>
                  <a:sym typeface="Clear Sans Bold"/>
                </a:rPr>
                <a:t>Website quản lý kho thực phẩm</a:t>
              </a:r>
            </a:p>
          </p:txBody>
        </p:sp>
        <p:sp>
          <p:nvSpPr>
            <p:cNvPr name="TextBox 4" id="4"/>
            <p:cNvSpPr txBox="true"/>
            <p:nvPr/>
          </p:nvSpPr>
          <p:spPr>
            <a:xfrm rot="0">
              <a:off x="0" y="-104775"/>
              <a:ext cx="11765865" cy="1235922"/>
            </a:xfrm>
            <a:prstGeom prst="rect">
              <a:avLst/>
            </a:prstGeom>
          </p:spPr>
          <p:txBody>
            <a:bodyPr anchor="t" rtlCol="false" tIns="0" lIns="0" bIns="0" rIns="0">
              <a:spAutoFit/>
            </a:bodyPr>
            <a:lstStyle/>
            <a:p>
              <a:pPr algn="l">
                <a:lnSpc>
                  <a:spcPts val="7840"/>
                </a:lnSpc>
              </a:pPr>
              <a:r>
                <a:rPr lang="en-US" sz="5600">
                  <a:solidFill>
                    <a:srgbClr val="94DDDE"/>
                  </a:solidFill>
                  <a:latin typeface="Clear Sans Regular"/>
                  <a:ea typeface="Clear Sans Regular"/>
                  <a:cs typeface="Clear Sans Regular"/>
                  <a:sym typeface="Clear Sans Regular"/>
                </a:rPr>
                <a:t>NHÓM 8</a:t>
              </a:r>
            </a:p>
          </p:txBody>
        </p:sp>
        <p:sp>
          <p:nvSpPr>
            <p:cNvPr name="TextBox 5" id="5"/>
            <p:cNvSpPr txBox="true"/>
            <p:nvPr/>
          </p:nvSpPr>
          <p:spPr>
            <a:xfrm rot="0">
              <a:off x="0" y="5854687"/>
              <a:ext cx="11765865" cy="802253"/>
            </a:xfrm>
            <a:prstGeom prst="rect">
              <a:avLst/>
            </a:prstGeom>
          </p:spPr>
          <p:txBody>
            <a:bodyPr anchor="t" rtlCol="false" tIns="0" lIns="0" bIns="0" rIns="0">
              <a:spAutoFit/>
            </a:bodyPr>
            <a:lstStyle/>
            <a:p>
              <a:pPr algn="l">
                <a:lnSpc>
                  <a:spcPts val="5111"/>
                </a:lnSpc>
              </a:pPr>
            </a:p>
          </p:txBody>
        </p:sp>
      </p:grpSp>
      <p:sp>
        <p:nvSpPr>
          <p:cNvPr name="Freeform 6" id="6"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056251" y="8967831"/>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978625" y="2836226"/>
            <a:ext cx="12623241" cy="6422074"/>
          </a:xfrm>
          <a:custGeom>
            <a:avLst/>
            <a:gdLst/>
            <a:ahLst/>
            <a:cxnLst/>
            <a:rect r="r" b="b" t="t" l="l"/>
            <a:pathLst>
              <a:path h="6422074" w="12623241">
                <a:moveTo>
                  <a:pt x="0" y="0"/>
                </a:moveTo>
                <a:lnTo>
                  <a:pt x="12623242" y="0"/>
                </a:lnTo>
                <a:lnTo>
                  <a:pt x="12623242" y="6422074"/>
                </a:lnTo>
                <a:lnTo>
                  <a:pt x="0" y="6422074"/>
                </a:lnTo>
                <a:lnTo>
                  <a:pt x="0" y="0"/>
                </a:lnTo>
                <a:close/>
              </a:path>
            </a:pathLst>
          </a:custGeom>
          <a:blipFill>
            <a:blip r:embed="rId4"/>
            <a:stretch>
              <a:fillRect l="0" t="0" r="0" b="0"/>
            </a:stretch>
          </a:blipFill>
        </p:spPr>
      </p:sp>
      <p:sp>
        <p:nvSpPr>
          <p:cNvPr name="TextBox 13" id="13"/>
          <p:cNvSpPr txBox="true"/>
          <p:nvPr/>
        </p:nvSpPr>
        <p:spPr>
          <a:xfrm rot="0">
            <a:off x="10089009" y="9688691"/>
            <a:ext cx="2940368"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Bảng phân phối</a:t>
            </a:r>
          </a:p>
        </p:txBody>
      </p:sp>
      <p:sp>
        <p:nvSpPr>
          <p:cNvPr name="TextBox 14" id="14"/>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5" id="15"/>
          <p:cNvSpPr txBox="true"/>
          <p:nvPr/>
        </p:nvSpPr>
        <p:spPr>
          <a:xfrm rot="0">
            <a:off x="609368" y="3527107"/>
            <a:ext cx="3794502" cy="31661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Danh sách các cửa hàng liên kết nhận hàng hóa kèm thông tin chi tiết </a:t>
            </a:r>
          </a:p>
        </p:txBody>
      </p:sp>
    </p:spTree>
  </p:cSld>
  <p:clrMapOvr>
    <a:masterClrMapping/>
  </p:clrMapOvr>
  <p:transition spd="fast">
    <p:cover dir="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247572" y="2854268"/>
            <a:ext cx="12623241" cy="6401549"/>
          </a:xfrm>
          <a:custGeom>
            <a:avLst/>
            <a:gdLst/>
            <a:ahLst/>
            <a:cxnLst/>
            <a:rect r="r" b="b" t="t" l="l"/>
            <a:pathLst>
              <a:path h="6401549" w="12623241">
                <a:moveTo>
                  <a:pt x="0" y="0"/>
                </a:moveTo>
                <a:lnTo>
                  <a:pt x="12623242" y="0"/>
                </a:lnTo>
                <a:lnTo>
                  <a:pt x="12623242" y="6401549"/>
                </a:lnTo>
                <a:lnTo>
                  <a:pt x="0" y="6401549"/>
                </a:lnTo>
                <a:lnTo>
                  <a:pt x="0" y="0"/>
                </a:lnTo>
                <a:close/>
              </a:path>
            </a:pathLst>
          </a:custGeom>
          <a:blipFill>
            <a:blip r:embed="rId4"/>
            <a:stretch>
              <a:fillRect l="0" t="0" r="0" b="-3031"/>
            </a:stretch>
          </a:blipFill>
        </p:spPr>
      </p:sp>
      <p:sp>
        <p:nvSpPr>
          <p:cNvPr name="TextBox 13" id="13"/>
          <p:cNvSpPr txBox="true"/>
          <p:nvPr/>
        </p:nvSpPr>
        <p:spPr>
          <a:xfrm rot="0">
            <a:off x="8690501" y="9688691"/>
            <a:ext cx="5737384"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thêm mới phân phối </a:t>
            </a:r>
          </a:p>
        </p:txBody>
      </p:sp>
      <p:sp>
        <p:nvSpPr>
          <p:cNvPr name="TextBox 14" id="14"/>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5" id="15"/>
          <p:cNvSpPr txBox="true"/>
          <p:nvPr/>
        </p:nvSpPr>
        <p:spPr>
          <a:xfrm rot="0">
            <a:off x="609368" y="3527107"/>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Pop-up thêm mới cửa hàng được phân phối sản phẩm</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247572" y="2856751"/>
            <a:ext cx="12623241" cy="6401549"/>
          </a:xfrm>
          <a:custGeom>
            <a:avLst/>
            <a:gdLst/>
            <a:ahLst/>
            <a:cxnLst/>
            <a:rect r="r" b="b" t="t" l="l"/>
            <a:pathLst>
              <a:path h="6401549" w="12623241">
                <a:moveTo>
                  <a:pt x="0" y="0"/>
                </a:moveTo>
                <a:lnTo>
                  <a:pt x="12623242" y="0"/>
                </a:lnTo>
                <a:lnTo>
                  <a:pt x="12623242" y="6401549"/>
                </a:lnTo>
                <a:lnTo>
                  <a:pt x="0" y="6401549"/>
                </a:lnTo>
                <a:lnTo>
                  <a:pt x="0" y="0"/>
                </a:lnTo>
                <a:close/>
              </a:path>
            </a:pathLst>
          </a:custGeom>
          <a:blipFill>
            <a:blip r:embed="rId4"/>
            <a:stretch>
              <a:fillRect l="0" t="0" r="0" b="-2785"/>
            </a:stretch>
          </a:blipFill>
        </p:spPr>
      </p:sp>
      <p:sp>
        <p:nvSpPr>
          <p:cNvPr name="TextBox 13" id="13"/>
          <p:cNvSpPr txBox="true"/>
          <p:nvPr/>
        </p:nvSpPr>
        <p:spPr>
          <a:xfrm rot="0">
            <a:off x="8666808" y="9688691"/>
            <a:ext cx="5784771"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chỉnh sửa phân phối </a:t>
            </a:r>
          </a:p>
        </p:txBody>
      </p:sp>
      <p:sp>
        <p:nvSpPr>
          <p:cNvPr name="TextBox 14" id="14"/>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5" id="15"/>
          <p:cNvSpPr txBox="true"/>
          <p:nvPr/>
        </p:nvSpPr>
        <p:spPr>
          <a:xfrm rot="0">
            <a:off x="609368" y="3527107"/>
            <a:ext cx="3665106"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Pop-up chỉnh sửa thông tin phân phối sản phẩm  </a:t>
            </a:r>
          </a:p>
        </p:txBody>
      </p:sp>
    </p:spTree>
  </p:cSld>
  <p:clrMapOvr>
    <a:masterClrMapping/>
  </p:clrMapOvr>
  <p:transition spd="fast">
    <p:push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50875" y="9688691"/>
            <a:ext cx="2616637"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Bảng hóa đơn</a:t>
            </a:r>
          </a:p>
        </p:txBody>
      </p:sp>
      <p:grpSp>
        <p:nvGrpSpPr>
          <p:cNvPr name="Group 6" id="6"/>
          <p:cNvGrpSpPr/>
          <p:nvPr/>
        </p:nvGrpSpPr>
        <p:grpSpPr>
          <a:xfrm rot="0">
            <a:off x="-336259" y="434974"/>
            <a:ext cx="9480259" cy="1187452"/>
            <a:chOff x="0" y="0"/>
            <a:chExt cx="2496858" cy="312745"/>
          </a:xfrm>
        </p:grpSpPr>
        <p:sp>
          <p:nvSpPr>
            <p:cNvPr name="Freeform 7" id="7"/>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8" id="8"/>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0" id="10"/>
          <p:cNvSpPr txBox="true"/>
          <p:nvPr/>
        </p:nvSpPr>
        <p:spPr>
          <a:xfrm rot="0">
            <a:off x="609368" y="4042879"/>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Lưu trữ thông tin nhập xuất hàng hóa theo nhu cầu cung và cầu</a:t>
            </a:r>
          </a:p>
        </p:txBody>
      </p:sp>
      <p:grpSp>
        <p:nvGrpSpPr>
          <p:cNvPr name="Group 11" id="11"/>
          <p:cNvGrpSpPr/>
          <p:nvPr/>
        </p:nvGrpSpPr>
        <p:grpSpPr>
          <a:xfrm rot="0">
            <a:off x="17259300" y="-391634"/>
            <a:ext cx="1334761" cy="5535134"/>
            <a:chOff x="0" y="0"/>
            <a:chExt cx="351542" cy="1457813"/>
          </a:xfrm>
        </p:grpSpPr>
        <p:sp>
          <p:nvSpPr>
            <p:cNvPr name="Freeform 12" id="12"/>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3" id="13"/>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199993" y="2773110"/>
            <a:ext cx="12623241" cy="6485190"/>
          </a:xfrm>
          <a:custGeom>
            <a:avLst/>
            <a:gdLst/>
            <a:ahLst/>
            <a:cxnLst/>
            <a:rect r="r" b="b" t="t" l="l"/>
            <a:pathLst>
              <a:path h="6485190" w="12623241">
                <a:moveTo>
                  <a:pt x="0" y="0"/>
                </a:moveTo>
                <a:lnTo>
                  <a:pt x="12623241" y="0"/>
                </a:lnTo>
                <a:lnTo>
                  <a:pt x="12623241" y="6485190"/>
                </a:lnTo>
                <a:lnTo>
                  <a:pt x="0" y="6485190"/>
                </a:lnTo>
                <a:lnTo>
                  <a:pt x="0" y="0"/>
                </a:lnTo>
                <a:close/>
              </a:path>
            </a:pathLst>
          </a:custGeom>
          <a:blipFill>
            <a:blip r:embed="rId4"/>
            <a:stretch>
              <a:fillRect l="0" t="0" r="0" b="0"/>
            </a:stretch>
          </a:blipFill>
        </p:spPr>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247572" y="2852005"/>
            <a:ext cx="12623241" cy="6406295"/>
          </a:xfrm>
          <a:custGeom>
            <a:avLst/>
            <a:gdLst/>
            <a:ahLst/>
            <a:cxnLst/>
            <a:rect r="r" b="b" t="t" l="l"/>
            <a:pathLst>
              <a:path h="6406295" w="12623241">
                <a:moveTo>
                  <a:pt x="0" y="0"/>
                </a:moveTo>
                <a:lnTo>
                  <a:pt x="12623242" y="0"/>
                </a:lnTo>
                <a:lnTo>
                  <a:pt x="12623242" y="6406295"/>
                </a:lnTo>
                <a:lnTo>
                  <a:pt x="0" y="6406295"/>
                </a:lnTo>
                <a:lnTo>
                  <a:pt x="0" y="0"/>
                </a:lnTo>
                <a:close/>
              </a:path>
            </a:pathLst>
          </a:custGeom>
          <a:blipFill>
            <a:blip r:embed="rId2"/>
            <a:stretch>
              <a:fillRect l="0" t="0" r="0" b="0"/>
            </a:stretch>
          </a:blipFill>
        </p:spPr>
      </p:sp>
      <p:sp>
        <p:nvSpPr>
          <p:cNvPr name="TextBox 12" id="12"/>
          <p:cNvSpPr txBox="true"/>
          <p:nvPr/>
        </p:nvSpPr>
        <p:spPr>
          <a:xfrm rot="0">
            <a:off x="8901182" y="9688691"/>
            <a:ext cx="5316021"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thêm mới hóa đơn</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609368" y="3527107"/>
            <a:ext cx="3794502" cy="188976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Pop-up thêm mới hóa đơn nhập xuất hàng</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345851" y="2765393"/>
            <a:ext cx="12367442" cy="6492907"/>
          </a:xfrm>
          <a:custGeom>
            <a:avLst/>
            <a:gdLst/>
            <a:ahLst/>
            <a:cxnLst/>
            <a:rect r="r" b="b" t="t" l="l"/>
            <a:pathLst>
              <a:path h="6492907" w="12367442">
                <a:moveTo>
                  <a:pt x="0" y="0"/>
                </a:moveTo>
                <a:lnTo>
                  <a:pt x="12367442" y="0"/>
                </a:lnTo>
                <a:lnTo>
                  <a:pt x="12367442" y="6492907"/>
                </a:lnTo>
                <a:lnTo>
                  <a:pt x="0" y="6492907"/>
                </a:lnTo>
                <a:lnTo>
                  <a:pt x="0" y="0"/>
                </a:lnTo>
                <a:close/>
              </a:path>
            </a:pathLst>
          </a:custGeom>
          <a:blipFill>
            <a:blip r:embed="rId2"/>
            <a:stretch>
              <a:fillRect l="0" t="0" r="0" b="0"/>
            </a:stretch>
          </a:blipFill>
        </p:spPr>
      </p:sp>
      <p:sp>
        <p:nvSpPr>
          <p:cNvPr name="TextBox 12" id="12"/>
          <p:cNvSpPr txBox="true"/>
          <p:nvPr/>
        </p:nvSpPr>
        <p:spPr>
          <a:xfrm rot="0">
            <a:off x="9790103" y="9688691"/>
            <a:ext cx="3538180"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lịch trình</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675057" y="3483912"/>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Sử dụng để hỗ trợ quản lý lịch trình làm việc cho đội ngũ cán bộ</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464735"/>
            <a:ext cx="2669523" cy="5608235"/>
            <a:chOff x="0" y="0"/>
            <a:chExt cx="703084" cy="1477066"/>
          </a:xfrm>
        </p:grpSpPr>
        <p:sp>
          <p:nvSpPr>
            <p:cNvPr name="Freeform 3" id="3"/>
            <p:cNvSpPr/>
            <p:nvPr/>
          </p:nvSpPr>
          <p:spPr>
            <a:xfrm flipH="false" flipV="false" rot="0">
              <a:off x="0" y="0"/>
              <a:ext cx="703084" cy="1477066"/>
            </a:xfrm>
            <a:custGeom>
              <a:avLst/>
              <a:gdLst/>
              <a:ahLst/>
              <a:cxnLst/>
              <a:rect r="r" b="b" t="t" l="l"/>
              <a:pathLst>
                <a:path h="1477066" w="703084">
                  <a:moveTo>
                    <a:pt x="0" y="0"/>
                  </a:moveTo>
                  <a:lnTo>
                    <a:pt x="703084" y="0"/>
                  </a:lnTo>
                  <a:lnTo>
                    <a:pt x="703084" y="1477066"/>
                  </a:lnTo>
                  <a:lnTo>
                    <a:pt x="0" y="1477066"/>
                  </a:lnTo>
                  <a:close/>
                </a:path>
              </a:pathLst>
            </a:custGeom>
            <a:solidFill>
              <a:srgbClr val="2B4B82"/>
            </a:solidFill>
          </p:spPr>
        </p:sp>
        <p:sp>
          <p:nvSpPr>
            <p:cNvPr name="TextBox 4" id="4"/>
            <p:cNvSpPr txBox="true"/>
            <p:nvPr/>
          </p:nvSpPr>
          <p:spPr>
            <a:xfrm>
              <a:off x="0" y="-38100"/>
              <a:ext cx="703084" cy="15151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6061" y="4751866"/>
            <a:ext cx="2666237" cy="5535134"/>
            <a:chOff x="0" y="0"/>
            <a:chExt cx="702219" cy="1457813"/>
          </a:xfrm>
        </p:grpSpPr>
        <p:sp>
          <p:nvSpPr>
            <p:cNvPr name="Freeform 9" id="9"/>
            <p:cNvSpPr/>
            <p:nvPr/>
          </p:nvSpPr>
          <p:spPr>
            <a:xfrm flipH="false" flipV="false" rot="0">
              <a:off x="0" y="0"/>
              <a:ext cx="702219" cy="1457813"/>
            </a:xfrm>
            <a:custGeom>
              <a:avLst/>
              <a:gdLst/>
              <a:ahLst/>
              <a:cxnLst/>
              <a:rect r="r" b="b" t="t" l="l"/>
              <a:pathLst>
                <a:path h="1457813" w="702219">
                  <a:moveTo>
                    <a:pt x="0" y="0"/>
                  </a:moveTo>
                  <a:lnTo>
                    <a:pt x="702219" y="0"/>
                  </a:lnTo>
                  <a:lnTo>
                    <a:pt x="702219" y="1457813"/>
                  </a:lnTo>
                  <a:lnTo>
                    <a:pt x="0" y="1457813"/>
                  </a:lnTo>
                  <a:close/>
                </a:path>
              </a:pathLst>
            </a:custGeom>
            <a:solidFill>
              <a:srgbClr val="2B4B82"/>
            </a:solidFill>
          </p:spPr>
        </p:sp>
        <p:sp>
          <p:nvSpPr>
            <p:cNvPr name="TextBox 10" id="10"/>
            <p:cNvSpPr txBox="true"/>
            <p:nvPr/>
          </p:nvSpPr>
          <p:spPr>
            <a:xfrm>
              <a:off x="0" y="-38100"/>
              <a:ext cx="702219" cy="149591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332101" y="9448661"/>
            <a:ext cx="5623798"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Đăng nhập/Đăng ký</a:t>
            </a:r>
          </a:p>
        </p:txBody>
      </p:sp>
      <p:sp>
        <p:nvSpPr>
          <p:cNvPr name="TextBox 12" id="12"/>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Freeform 13" id="13"/>
          <p:cNvSpPr/>
          <p:nvPr/>
        </p:nvSpPr>
        <p:spPr>
          <a:xfrm flipH="false" flipV="false" rot="0">
            <a:off x="12610416" y="5228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790103" y="2686938"/>
            <a:ext cx="7017315" cy="6571362"/>
          </a:xfrm>
          <a:custGeom>
            <a:avLst/>
            <a:gdLst/>
            <a:ahLst/>
            <a:cxnLst/>
            <a:rect r="r" b="b" t="t" l="l"/>
            <a:pathLst>
              <a:path h="6571362" w="7017315">
                <a:moveTo>
                  <a:pt x="0" y="0"/>
                </a:moveTo>
                <a:lnTo>
                  <a:pt x="7017315" y="0"/>
                </a:lnTo>
                <a:lnTo>
                  <a:pt x="7017315" y="6571362"/>
                </a:lnTo>
                <a:lnTo>
                  <a:pt x="0" y="6571362"/>
                </a:lnTo>
                <a:lnTo>
                  <a:pt x="0" y="0"/>
                </a:lnTo>
                <a:close/>
              </a:path>
            </a:pathLst>
          </a:custGeom>
          <a:blipFill>
            <a:blip r:embed="rId4"/>
            <a:stretch>
              <a:fillRect l="0" t="0" r="0" b="-4732"/>
            </a:stretch>
          </a:blipFill>
        </p:spPr>
      </p:sp>
      <p:sp>
        <p:nvSpPr>
          <p:cNvPr name="Freeform 15" id="15"/>
          <p:cNvSpPr/>
          <p:nvPr/>
        </p:nvSpPr>
        <p:spPr>
          <a:xfrm flipH="false" flipV="false" rot="0">
            <a:off x="1411957" y="2738982"/>
            <a:ext cx="7082904" cy="6519318"/>
          </a:xfrm>
          <a:custGeom>
            <a:avLst/>
            <a:gdLst/>
            <a:ahLst/>
            <a:cxnLst/>
            <a:rect r="r" b="b" t="t" l="l"/>
            <a:pathLst>
              <a:path h="6519318" w="7082904">
                <a:moveTo>
                  <a:pt x="0" y="0"/>
                </a:moveTo>
                <a:lnTo>
                  <a:pt x="7082904" y="0"/>
                </a:lnTo>
                <a:lnTo>
                  <a:pt x="7082904" y="6519318"/>
                </a:lnTo>
                <a:lnTo>
                  <a:pt x="0" y="6519318"/>
                </a:lnTo>
                <a:lnTo>
                  <a:pt x="0" y="0"/>
                </a:lnTo>
                <a:close/>
              </a:path>
            </a:pathLst>
          </a:custGeom>
          <a:blipFill>
            <a:blip r:embed="rId5"/>
            <a:stretch>
              <a:fillRect l="-3685" t="0" r="-3685" b="-4770"/>
            </a:stretch>
          </a:blipFill>
        </p:spPr>
      </p:sp>
    </p:spTree>
  </p:cSld>
  <p:clrMapOvr>
    <a:masterClrMapping/>
  </p:clrMapOvr>
  <p:transition spd="slow">
    <p:cover dir="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descr="an isometric lined search bar"/>
          <p:cNvSpPr/>
          <p:nvPr/>
        </p:nvSpPr>
        <p:spPr>
          <a:xfrm flipH="false" flipV="false" rot="0">
            <a:off x="13606122" y="-672079"/>
            <a:ext cx="4743003" cy="4251455"/>
          </a:xfrm>
          <a:custGeom>
            <a:avLst/>
            <a:gdLst/>
            <a:ahLst/>
            <a:cxnLst/>
            <a:rect r="r" b="b" t="t" l="l"/>
            <a:pathLst>
              <a:path h="4251455" w="4743003">
                <a:moveTo>
                  <a:pt x="0" y="0"/>
                </a:moveTo>
                <a:lnTo>
                  <a:pt x="4743003" y="0"/>
                </a:lnTo>
                <a:lnTo>
                  <a:pt x="4743003" y="4251455"/>
                </a:lnTo>
                <a:lnTo>
                  <a:pt x="0" y="4251455"/>
                </a:lnTo>
                <a:lnTo>
                  <a:pt x="0" y="0"/>
                </a:lnTo>
                <a:close/>
              </a:path>
            </a:pathLst>
          </a:custGeom>
          <a:blipFill>
            <a:blip r:embed="rId2"/>
            <a:stretch>
              <a:fillRect l="0" t="0" r="0" b="0"/>
            </a:stretch>
          </a:blipFill>
        </p:spPr>
      </p:sp>
      <p:sp>
        <p:nvSpPr>
          <p:cNvPr name="TextBox 3" id="3"/>
          <p:cNvSpPr txBox="true"/>
          <p:nvPr/>
        </p:nvSpPr>
        <p:spPr>
          <a:xfrm rot="0">
            <a:off x="1028700" y="659970"/>
            <a:ext cx="8770122" cy="1058719"/>
          </a:xfrm>
          <a:prstGeom prst="rect">
            <a:avLst/>
          </a:prstGeom>
        </p:spPr>
        <p:txBody>
          <a:bodyPr anchor="t" rtlCol="false" tIns="0" lIns="0" bIns="0" rIns="0">
            <a:spAutoFit/>
          </a:bodyPr>
          <a:lstStyle/>
          <a:p>
            <a:pPr algn="l" marL="0" indent="0" lvl="0">
              <a:lnSpc>
                <a:spcPts val="8195"/>
              </a:lnSpc>
            </a:pPr>
            <a:r>
              <a:rPr lang="en-US" b="true" sz="7805">
                <a:solidFill>
                  <a:srgbClr val="2B4B82"/>
                </a:solidFill>
                <a:latin typeface="Clear Sans Bold"/>
                <a:ea typeface="Clear Sans Bold"/>
                <a:cs typeface="Clear Sans Bold"/>
                <a:sym typeface="Clear Sans Bold"/>
              </a:rPr>
              <a:t>Product Backlog</a:t>
            </a:r>
          </a:p>
        </p:txBody>
      </p:sp>
      <p:sp>
        <p:nvSpPr>
          <p:cNvPr name="AutoShape 4" id="4"/>
          <p:cNvSpPr/>
          <p:nvPr/>
        </p:nvSpPr>
        <p:spPr>
          <a:xfrm>
            <a:off x="5636735" y="3204589"/>
            <a:ext cx="64922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028700" y="3542429"/>
            <a:ext cx="4949262" cy="5473667"/>
            <a:chOff x="0" y="0"/>
            <a:chExt cx="1303509" cy="1441624"/>
          </a:xfrm>
        </p:grpSpPr>
        <p:sp>
          <p:nvSpPr>
            <p:cNvPr name="Freeform 6" id="6"/>
            <p:cNvSpPr/>
            <p:nvPr/>
          </p:nvSpPr>
          <p:spPr>
            <a:xfrm flipH="false" flipV="false" rot="0">
              <a:off x="0" y="0"/>
              <a:ext cx="1303509" cy="1441624"/>
            </a:xfrm>
            <a:custGeom>
              <a:avLst/>
              <a:gdLst/>
              <a:ahLst/>
              <a:cxnLst/>
              <a:rect r="r" b="b" t="t" l="l"/>
              <a:pathLst>
                <a:path h="1441624" w="1303509">
                  <a:moveTo>
                    <a:pt x="0" y="0"/>
                  </a:moveTo>
                  <a:lnTo>
                    <a:pt x="1303509" y="0"/>
                  </a:lnTo>
                  <a:lnTo>
                    <a:pt x="1303509" y="1441624"/>
                  </a:lnTo>
                  <a:lnTo>
                    <a:pt x="0" y="1441624"/>
                  </a:lnTo>
                  <a:close/>
                </a:path>
              </a:pathLst>
            </a:custGeom>
            <a:solidFill>
              <a:srgbClr val="2B4B82"/>
            </a:solidFill>
          </p:spPr>
        </p:sp>
        <p:sp>
          <p:nvSpPr>
            <p:cNvPr name="TextBox 7" id="7"/>
            <p:cNvSpPr txBox="true"/>
            <p:nvPr/>
          </p:nvSpPr>
          <p:spPr>
            <a:xfrm>
              <a:off x="0" y="-38100"/>
              <a:ext cx="1303509" cy="147972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035828" y="6846811"/>
            <a:ext cx="2474631" cy="2761095"/>
          </a:xfrm>
          <a:custGeom>
            <a:avLst/>
            <a:gdLst/>
            <a:ahLst/>
            <a:cxnLst/>
            <a:rect r="r" b="b" t="t" l="l"/>
            <a:pathLst>
              <a:path h="2761095" w="2474631">
                <a:moveTo>
                  <a:pt x="0" y="0"/>
                </a:moveTo>
                <a:lnTo>
                  <a:pt x="2474631" y="0"/>
                </a:lnTo>
                <a:lnTo>
                  <a:pt x="2474631" y="2761095"/>
                </a:lnTo>
                <a:lnTo>
                  <a:pt x="0" y="2761095"/>
                </a:lnTo>
                <a:lnTo>
                  <a:pt x="0" y="0"/>
                </a:lnTo>
                <a:close/>
              </a:path>
            </a:pathLst>
          </a:custGeom>
          <a:blipFill>
            <a:blip r:embed="rId3"/>
            <a:stretch>
              <a:fillRect l="0" t="0" r="0" b="0"/>
            </a:stretch>
          </a:blipFill>
        </p:spPr>
      </p:sp>
      <p:grpSp>
        <p:nvGrpSpPr>
          <p:cNvPr name="Group 9" id="9"/>
          <p:cNvGrpSpPr/>
          <p:nvPr/>
        </p:nvGrpSpPr>
        <p:grpSpPr>
          <a:xfrm rot="0">
            <a:off x="6723551" y="3542429"/>
            <a:ext cx="4622067" cy="5473667"/>
            <a:chOff x="0" y="0"/>
            <a:chExt cx="1217335" cy="1441624"/>
          </a:xfrm>
        </p:grpSpPr>
        <p:sp>
          <p:nvSpPr>
            <p:cNvPr name="Freeform 10" id="10"/>
            <p:cNvSpPr/>
            <p:nvPr/>
          </p:nvSpPr>
          <p:spPr>
            <a:xfrm flipH="false" flipV="false" rot="0">
              <a:off x="0" y="0"/>
              <a:ext cx="1217335" cy="1441624"/>
            </a:xfrm>
            <a:custGeom>
              <a:avLst/>
              <a:gdLst/>
              <a:ahLst/>
              <a:cxnLst/>
              <a:rect r="r" b="b" t="t" l="l"/>
              <a:pathLst>
                <a:path h="1441624" w="1217335">
                  <a:moveTo>
                    <a:pt x="0" y="0"/>
                  </a:moveTo>
                  <a:lnTo>
                    <a:pt x="1217335" y="0"/>
                  </a:lnTo>
                  <a:lnTo>
                    <a:pt x="1217335" y="1441624"/>
                  </a:lnTo>
                  <a:lnTo>
                    <a:pt x="0" y="1441624"/>
                  </a:lnTo>
                  <a:close/>
                </a:path>
              </a:pathLst>
            </a:custGeom>
            <a:solidFill>
              <a:srgbClr val="2B4B82"/>
            </a:solidFill>
          </p:spPr>
        </p:sp>
        <p:sp>
          <p:nvSpPr>
            <p:cNvPr name="TextBox 11" id="11"/>
            <p:cNvSpPr txBox="true"/>
            <p:nvPr/>
          </p:nvSpPr>
          <p:spPr>
            <a:xfrm>
              <a:off x="0" y="-38100"/>
              <a:ext cx="1217335" cy="147972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091207" y="3542429"/>
            <a:ext cx="4949262" cy="5473667"/>
            <a:chOff x="0" y="0"/>
            <a:chExt cx="1303509" cy="1441624"/>
          </a:xfrm>
        </p:grpSpPr>
        <p:sp>
          <p:nvSpPr>
            <p:cNvPr name="Freeform 13" id="13"/>
            <p:cNvSpPr/>
            <p:nvPr/>
          </p:nvSpPr>
          <p:spPr>
            <a:xfrm flipH="false" flipV="false" rot="0">
              <a:off x="0" y="0"/>
              <a:ext cx="1303509" cy="1441624"/>
            </a:xfrm>
            <a:custGeom>
              <a:avLst/>
              <a:gdLst/>
              <a:ahLst/>
              <a:cxnLst/>
              <a:rect r="r" b="b" t="t" l="l"/>
              <a:pathLst>
                <a:path h="1441624" w="1303509">
                  <a:moveTo>
                    <a:pt x="0" y="0"/>
                  </a:moveTo>
                  <a:lnTo>
                    <a:pt x="1303509" y="0"/>
                  </a:lnTo>
                  <a:lnTo>
                    <a:pt x="1303509" y="1441624"/>
                  </a:lnTo>
                  <a:lnTo>
                    <a:pt x="0" y="1441624"/>
                  </a:lnTo>
                  <a:close/>
                </a:path>
              </a:pathLst>
            </a:custGeom>
            <a:solidFill>
              <a:srgbClr val="2B4B82"/>
            </a:solidFill>
          </p:spPr>
        </p:sp>
        <p:sp>
          <p:nvSpPr>
            <p:cNvPr name="TextBox 14" id="14"/>
            <p:cNvSpPr txBox="true"/>
            <p:nvPr/>
          </p:nvSpPr>
          <p:spPr>
            <a:xfrm>
              <a:off x="0" y="-38100"/>
              <a:ext cx="1303509" cy="147972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292095" y="4582517"/>
            <a:ext cx="3294665" cy="3453386"/>
          </a:xfrm>
          <a:custGeom>
            <a:avLst/>
            <a:gdLst/>
            <a:ahLst/>
            <a:cxnLst/>
            <a:rect r="r" b="b" t="t" l="l"/>
            <a:pathLst>
              <a:path h="3453386" w="3294665">
                <a:moveTo>
                  <a:pt x="0" y="0"/>
                </a:moveTo>
                <a:lnTo>
                  <a:pt x="3294665" y="0"/>
                </a:lnTo>
                <a:lnTo>
                  <a:pt x="3294665" y="3453386"/>
                </a:lnTo>
                <a:lnTo>
                  <a:pt x="0" y="34533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2535562" y="4770554"/>
            <a:ext cx="4060553" cy="3727460"/>
          </a:xfrm>
          <a:custGeom>
            <a:avLst/>
            <a:gdLst/>
            <a:ahLst/>
            <a:cxnLst/>
            <a:rect r="r" b="b" t="t" l="l"/>
            <a:pathLst>
              <a:path h="3727460" w="4060553">
                <a:moveTo>
                  <a:pt x="0" y="0"/>
                </a:moveTo>
                <a:lnTo>
                  <a:pt x="4060553" y="0"/>
                </a:lnTo>
                <a:lnTo>
                  <a:pt x="4060553" y="3727460"/>
                </a:lnTo>
                <a:lnTo>
                  <a:pt x="0" y="3727460"/>
                </a:lnTo>
                <a:lnTo>
                  <a:pt x="0" y="0"/>
                </a:lnTo>
                <a:close/>
              </a:path>
            </a:pathLst>
          </a:custGeom>
          <a:blipFill>
            <a:blip r:embed="rId6"/>
            <a:stretch>
              <a:fillRect l="0" t="0" r="0" b="0"/>
            </a:stretch>
          </a:blipFill>
        </p:spPr>
      </p:sp>
      <p:sp>
        <p:nvSpPr>
          <p:cNvPr name="Freeform 17" id="17"/>
          <p:cNvSpPr/>
          <p:nvPr/>
        </p:nvSpPr>
        <p:spPr>
          <a:xfrm flipH="false" flipV="false" rot="0">
            <a:off x="1325302" y="4154983"/>
            <a:ext cx="3057316" cy="2480248"/>
          </a:xfrm>
          <a:custGeom>
            <a:avLst/>
            <a:gdLst/>
            <a:ahLst/>
            <a:cxnLst/>
            <a:rect r="r" b="b" t="t" l="l"/>
            <a:pathLst>
              <a:path h="2480248" w="3057316">
                <a:moveTo>
                  <a:pt x="0" y="0"/>
                </a:moveTo>
                <a:lnTo>
                  <a:pt x="3057317" y="0"/>
                </a:lnTo>
                <a:lnTo>
                  <a:pt x="3057317" y="2480248"/>
                </a:lnTo>
                <a:lnTo>
                  <a:pt x="0" y="2480248"/>
                </a:lnTo>
                <a:lnTo>
                  <a:pt x="0" y="0"/>
                </a:lnTo>
                <a:close/>
              </a:path>
            </a:pathLst>
          </a:custGeom>
          <a:blipFill>
            <a:blip r:embed="rId7"/>
            <a:stretch>
              <a:fillRect l="0" t="0" r="0" b="0"/>
            </a:stretch>
          </a:blipFill>
        </p:spPr>
      </p:sp>
      <p:sp>
        <p:nvSpPr>
          <p:cNvPr name="Freeform 18" id="18"/>
          <p:cNvSpPr/>
          <p:nvPr/>
        </p:nvSpPr>
        <p:spPr>
          <a:xfrm flipH="false" flipV="false" rot="0">
            <a:off x="13906187" y="2770904"/>
            <a:ext cx="2849414" cy="1285474"/>
          </a:xfrm>
          <a:custGeom>
            <a:avLst/>
            <a:gdLst/>
            <a:ahLst/>
            <a:cxnLst/>
            <a:rect r="r" b="b" t="t" l="l"/>
            <a:pathLst>
              <a:path h="1285474" w="2849414">
                <a:moveTo>
                  <a:pt x="0" y="0"/>
                </a:moveTo>
                <a:lnTo>
                  <a:pt x="2849414" y="0"/>
                </a:lnTo>
                <a:lnTo>
                  <a:pt x="2849414" y="1285474"/>
                </a:lnTo>
                <a:lnTo>
                  <a:pt x="0" y="12854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325302" y="4788176"/>
            <a:ext cx="3057316" cy="513409"/>
          </a:xfrm>
          <a:prstGeom prst="rect">
            <a:avLst/>
          </a:prstGeom>
        </p:spPr>
        <p:txBody>
          <a:bodyPr anchor="t" rtlCol="false" tIns="0" lIns="0" bIns="0" rIns="0">
            <a:spAutoFit/>
          </a:bodyPr>
          <a:lstStyle/>
          <a:p>
            <a:pPr algn="ctr">
              <a:lnSpc>
                <a:spcPts val="4251"/>
              </a:lnSpc>
              <a:spcBef>
                <a:spcPct val="0"/>
              </a:spcBef>
            </a:pPr>
            <a:r>
              <a:rPr lang="en-US" sz="3037">
                <a:solidFill>
                  <a:srgbClr val="174A4D"/>
                </a:solidFill>
                <a:latin typeface="Open Sans"/>
                <a:ea typeface="Open Sans"/>
                <a:cs typeface="Open Sans"/>
                <a:sym typeface="Open Sans"/>
              </a:rPr>
              <a:t>Planning</a:t>
            </a:r>
          </a:p>
        </p:txBody>
      </p:sp>
      <p:sp>
        <p:nvSpPr>
          <p:cNvPr name="TextBox 20" id="20"/>
          <p:cNvSpPr txBox="true"/>
          <p:nvPr/>
        </p:nvSpPr>
        <p:spPr>
          <a:xfrm rot="0">
            <a:off x="3684796" y="8044931"/>
            <a:ext cx="1176695" cy="513409"/>
          </a:xfrm>
          <a:prstGeom prst="rect">
            <a:avLst/>
          </a:prstGeom>
        </p:spPr>
        <p:txBody>
          <a:bodyPr anchor="t" rtlCol="false" tIns="0" lIns="0" bIns="0" rIns="0">
            <a:spAutoFit/>
          </a:bodyPr>
          <a:lstStyle/>
          <a:p>
            <a:pPr algn="ctr">
              <a:lnSpc>
                <a:spcPts val="4251"/>
              </a:lnSpc>
              <a:spcBef>
                <a:spcPct val="0"/>
              </a:spcBef>
            </a:pPr>
            <a:r>
              <a:rPr lang="en-US" sz="3037">
                <a:solidFill>
                  <a:srgbClr val="174A4D"/>
                </a:solidFill>
                <a:latin typeface="Open Sans"/>
                <a:ea typeface="Open Sans"/>
                <a:cs typeface="Open Sans"/>
                <a:sym typeface="Open Sans"/>
              </a:rPr>
              <a:t>Sprint </a:t>
            </a:r>
          </a:p>
        </p:txBody>
      </p:sp>
      <p:sp>
        <p:nvSpPr>
          <p:cNvPr name="TextBox 21" id="21"/>
          <p:cNvSpPr txBox="true"/>
          <p:nvPr/>
        </p:nvSpPr>
        <p:spPr>
          <a:xfrm rot="0">
            <a:off x="7676498" y="5795801"/>
            <a:ext cx="2716173" cy="513409"/>
          </a:xfrm>
          <a:prstGeom prst="rect">
            <a:avLst/>
          </a:prstGeom>
        </p:spPr>
        <p:txBody>
          <a:bodyPr anchor="t" rtlCol="false" tIns="0" lIns="0" bIns="0" rIns="0">
            <a:spAutoFit/>
          </a:bodyPr>
          <a:lstStyle/>
          <a:p>
            <a:pPr algn="ctr">
              <a:lnSpc>
                <a:spcPts val="4251"/>
              </a:lnSpc>
              <a:spcBef>
                <a:spcPct val="0"/>
              </a:spcBef>
            </a:pPr>
            <a:r>
              <a:rPr lang="en-US" sz="3037">
                <a:solidFill>
                  <a:srgbClr val="174A4D"/>
                </a:solidFill>
                <a:latin typeface="Open Sans"/>
                <a:ea typeface="Open Sans"/>
                <a:cs typeface="Open Sans"/>
                <a:sym typeface="Open Sans"/>
              </a:rPr>
              <a:t>Translate Form</a:t>
            </a:r>
          </a:p>
        </p:txBody>
      </p:sp>
      <p:sp>
        <p:nvSpPr>
          <p:cNvPr name="TextBox 22" id="22"/>
          <p:cNvSpPr txBox="true"/>
          <p:nvPr/>
        </p:nvSpPr>
        <p:spPr>
          <a:xfrm rot="0">
            <a:off x="14701960" y="3128389"/>
            <a:ext cx="1257868" cy="513354"/>
          </a:xfrm>
          <a:prstGeom prst="rect">
            <a:avLst/>
          </a:prstGeom>
        </p:spPr>
        <p:txBody>
          <a:bodyPr anchor="t" rtlCol="false" tIns="0" lIns="0" bIns="0" rIns="0">
            <a:spAutoFit/>
          </a:bodyPr>
          <a:lstStyle/>
          <a:p>
            <a:pPr algn="ctr">
              <a:lnSpc>
                <a:spcPts val="4251"/>
              </a:lnSpc>
              <a:spcBef>
                <a:spcPct val="0"/>
              </a:spcBef>
            </a:pPr>
            <a:r>
              <a:rPr lang="en-US" sz="3037">
                <a:solidFill>
                  <a:srgbClr val="174A4D"/>
                </a:solidFill>
                <a:latin typeface="Open Sans"/>
                <a:ea typeface="Open Sans"/>
                <a:cs typeface="Open Sans"/>
                <a:sym typeface="Open Sans"/>
              </a:rPr>
              <a:t>Project</a:t>
            </a:r>
          </a:p>
        </p:txBody>
      </p:sp>
      <p:sp>
        <p:nvSpPr>
          <p:cNvPr name="TextBox 23" id="23"/>
          <p:cNvSpPr txBox="true"/>
          <p:nvPr/>
        </p:nvSpPr>
        <p:spPr>
          <a:xfrm rot="-374880">
            <a:off x="13382573" y="6561729"/>
            <a:ext cx="2892948" cy="513354"/>
          </a:xfrm>
          <a:prstGeom prst="rect">
            <a:avLst/>
          </a:prstGeom>
        </p:spPr>
        <p:txBody>
          <a:bodyPr anchor="t" rtlCol="false" tIns="0" lIns="0" bIns="0" rIns="0">
            <a:spAutoFit/>
          </a:bodyPr>
          <a:lstStyle/>
          <a:p>
            <a:pPr algn="ctr">
              <a:lnSpc>
                <a:spcPts val="4251"/>
              </a:lnSpc>
              <a:spcBef>
                <a:spcPct val="0"/>
              </a:spcBef>
            </a:pPr>
            <a:r>
              <a:rPr lang="en-US" sz="3037">
                <a:solidFill>
                  <a:srgbClr val="174A4D"/>
                </a:solidFill>
                <a:latin typeface="Open Sans"/>
                <a:ea typeface="Open Sans"/>
                <a:cs typeface="Open Sans"/>
                <a:sym typeface="Open Sans"/>
              </a:rPr>
              <a:t>Review</a:t>
            </a:r>
          </a:p>
        </p:txBody>
      </p:sp>
      <p:sp>
        <p:nvSpPr>
          <p:cNvPr name="Freeform 24" id="24"/>
          <p:cNvSpPr/>
          <p:nvPr/>
        </p:nvSpPr>
        <p:spPr>
          <a:xfrm flipH="false" flipV="false" rot="0">
            <a:off x="15843686" y="9425316"/>
            <a:ext cx="2393567" cy="861684"/>
          </a:xfrm>
          <a:custGeom>
            <a:avLst/>
            <a:gdLst/>
            <a:ahLst/>
            <a:cxnLst/>
            <a:rect r="r" b="b" t="t" l="l"/>
            <a:pathLst>
              <a:path h="861684" w="2393567">
                <a:moveTo>
                  <a:pt x="0" y="0"/>
                </a:moveTo>
                <a:lnTo>
                  <a:pt x="2393567" y="0"/>
                </a:lnTo>
                <a:lnTo>
                  <a:pt x="2393567" y="861684"/>
                </a:lnTo>
                <a:lnTo>
                  <a:pt x="0" y="8616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wipe dir="r"/>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descr="an isometric lined search bar"/>
          <p:cNvSpPr/>
          <p:nvPr/>
        </p:nvSpPr>
        <p:spPr>
          <a:xfrm flipH="false" flipV="false" rot="0">
            <a:off x="13606122" y="-672079"/>
            <a:ext cx="4743003" cy="4251455"/>
          </a:xfrm>
          <a:custGeom>
            <a:avLst/>
            <a:gdLst/>
            <a:ahLst/>
            <a:cxnLst/>
            <a:rect r="r" b="b" t="t" l="l"/>
            <a:pathLst>
              <a:path h="4251455" w="4743003">
                <a:moveTo>
                  <a:pt x="0" y="0"/>
                </a:moveTo>
                <a:lnTo>
                  <a:pt x="4743003" y="0"/>
                </a:lnTo>
                <a:lnTo>
                  <a:pt x="4743003" y="4251455"/>
                </a:lnTo>
                <a:lnTo>
                  <a:pt x="0" y="4251455"/>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1739835" y="3035889"/>
          <a:ext cx="14827171" cy="5993089"/>
        </p:xfrm>
        <a:graphic>
          <a:graphicData uri="http://schemas.openxmlformats.org/drawingml/2006/table">
            <a:tbl>
              <a:tblPr/>
              <a:tblGrid>
                <a:gridCol w="5837655"/>
                <a:gridCol w="5989681"/>
                <a:gridCol w="2999834"/>
              </a:tblGrid>
              <a:tr h="1126817">
                <a:tc>
                  <a:txBody>
                    <a:bodyPr anchor="t" rtlCol="false"/>
                    <a:lstStyle/>
                    <a:p>
                      <a:pPr algn="ctr">
                        <a:lnSpc>
                          <a:spcPts val="3919"/>
                        </a:lnSpc>
                        <a:defRPr/>
                      </a:pPr>
                      <a:r>
                        <a:rPr lang="en-US" sz="2799" b="true">
                          <a:solidFill>
                            <a:srgbClr val="000000"/>
                          </a:solidFill>
                          <a:latin typeface="Canva Sans Bold"/>
                          <a:ea typeface="Canva Sans Bold"/>
                          <a:cs typeface="Canva Sans Bold"/>
                          <a:sym typeface="Canva Sans Bold"/>
                        </a:rPr>
                        <a:t>Task</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b="true">
                          <a:solidFill>
                            <a:srgbClr val="000000"/>
                          </a:solidFill>
                          <a:latin typeface="Canva Sans Bold"/>
                          <a:ea typeface="Canva Sans Bold"/>
                          <a:cs typeface="Canva Sans Bold"/>
                          <a:sym typeface="Canva Sans Bold"/>
                        </a:rPr>
                        <a:t>Task Oner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b="true">
                          <a:solidFill>
                            <a:srgbClr val="000000"/>
                          </a:solidFill>
                          <a:latin typeface="Canva Sans Bold"/>
                          <a:ea typeface="Canva Sans Bold"/>
                          <a:cs typeface="Canva Sans Bold"/>
                          <a:sym typeface="Canva Sans Bold"/>
                        </a:rPr>
                        <a:t>Point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26817">
                <a:tc>
                  <a:txBody>
                    <a:bodyPr anchor="t" rtlCol="false"/>
                    <a:lstStyle/>
                    <a:p>
                      <a:pPr algn="ctr">
                        <a:lnSpc>
                          <a:spcPts val="3919"/>
                        </a:lnSpc>
                        <a:defRPr/>
                      </a:pPr>
                      <a:r>
                        <a:rPr lang="en-US" sz="2799">
                          <a:solidFill>
                            <a:srgbClr val="000000"/>
                          </a:solidFill>
                          <a:latin typeface="Canva Sans"/>
                          <a:ea typeface="Canva Sans"/>
                          <a:cs typeface="Canva Sans"/>
                          <a:sym typeface="Canva Sans"/>
                        </a:rPr>
                        <a:t>Front-end</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Quốc Anh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26817">
                <a:tc>
                  <a:txBody>
                    <a:bodyPr anchor="t" rtlCol="false"/>
                    <a:lstStyle/>
                    <a:p>
                      <a:pPr algn="ctr">
                        <a:lnSpc>
                          <a:spcPts val="3919"/>
                        </a:lnSpc>
                        <a:defRPr/>
                      </a:pPr>
                      <a:r>
                        <a:rPr lang="en-US" sz="2799">
                          <a:solidFill>
                            <a:srgbClr val="000000"/>
                          </a:solidFill>
                          <a:latin typeface="Canva Sans"/>
                          <a:ea typeface="Canva Sans"/>
                          <a:cs typeface="Canva Sans"/>
                          <a:sym typeface="Canva Sans"/>
                        </a:rPr>
                        <a:t>Database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Quốc Việt, Quốc Anh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126817">
                <a:tc>
                  <a:txBody>
                    <a:bodyPr anchor="t" rtlCol="false"/>
                    <a:lstStyle/>
                    <a:p>
                      <a:pPr algn="ctr">
                        <a:lnSpc>
                          <a:spcPts val="3919"/>
                        </a:lnSpc>
                        <a:defRPr/>
                      </a:pPr>
                      <a:r>
                        <a:rPr lang="en-US" sz="2799">
                          <a:solidFill>
                            <a:srgbClr val="000000"/>
                          </a:solidFill>
                          <a:latin typeface="Canva Sans"/>
                          <a:ea typeface="Canva Sans"/>
                          <a:cs typeface="Canva Sans"/>
                          <a:sym typeface="Canva Sans"/>
                        </a:rPr>
                        <a:t>Back-end</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Quốc Việt, Quốc Anh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85821">
                <a:tc>
                  <a:txBody>
                    <a:bodyPr anchor="t" rtlCol="false"/>
                    <a:lstStyle/>
                    <a:p>
                      <a:pPr algn="ctr">
                        <a:lnSpc>
                          <a:spcPts val="3919"/>
                        </a:lnSpc>
                        <a:defRPr/>
                      </a:pPr>
                      <a:r>
                        <a:rPr lang="en-US" sz="2799">
                          <a:solidFill>
                            <a:srgbClr val="000000"/>
                          </a:solidFill>
                          <a:latin typeface="Canva Sans"/>
                          <a:ea typeface="Canva Sans"/>
                          <a:cs typeface="Canva Sans"/>
                          <a:sym typeface="Canva Sans"/>
                        </a:rPr>
                        <a:t>Report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Quốc Việt, Quốc Anh, Minh Nghĩa</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anva Sans"/>
                          <a:ea typeface="Canva Sans"/>
                          <a:cs typeface="Canva Sans"/>
                          <a:sym typeface="Canva Sans"/>
                        </a:rPr>
                        <a:t>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4" id="4"/>
          <p:cNvSpPr txBox="true"/>
          <p:nvPr/>
        </p:nvSpPr>
        <p:spPr>
          <a:xfrm rot="0">
            <a:off x="1028700" y="659970"/>
            <a:ext cx="7765336" cy="1058719"/>
          </a:xfrm>
          <a:prstGeom prst="rect">
            <a:avLst/>
          </a:prstGeom>
        </p:spPr>
        <p:txBody>
          <a:bodyPr anchor="t" rtlCol="false" tIns="0" lIns="0" bIns="0" rIns="0">
            <a:spAutoFit/>
          </a:bodyPr>
          <a:lstStyle/>
          <a:p>
            <a:pPr algn="l" marL="0" indent="0" lvl="0">
              <a:lnSpc>
                <a:spcPts val="8195"/>
              </a:lnSpc>
            </a:pPr>
            <a:r>
              <a:rPr lang="en-US" b="true" sz="7805">
                <a:solidFill>
                  <a:srgbClr val="2B4B82"/>
                </a:solidFill>
                <a:latin typeface="Clear Sans Bold"/>
                <a:ea typeface="Clear Sans Bold"/>
                <a:cs typeface="Clear Sans Bold"/>
                <a:sym typeface="Clear Sans Bold"/>
              </a:rPr>
              <a:t>Product Backlog</a:t>
            </a:r>
          </a:p>
        </p:txBody>
      </p:sp>
      <p:sp>
        <p:nvSpPr>
          <p:cNvPr name="AutoShape 5" id="5"/>
          <p:cNvSpPr/>
          <p:nvPr/>
        </p:nvSpPr>
        <p:spPr>
          <a:xfrm>
            <a:off x="6970342" y="2377289"/>
            <a:ext cx="6994797"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5894433" y="9425316"/>
            <a:ext cx="2393567" cy="861684"/>
          </a:xfrm>
          <a:custGeom>
            <a:avLst/>
            <a:gdLst/>
            <a:ahLst/>
            <a:cxnLst/>
            <a:rect r="r" b="b" t="t" l="l"/>
            <a:pathLst>
              <a:path h="861684" w="2393567">
                <a:moveTo>
                  <a:pt x="0" y="0"/>
                </a:moveTo>
                <a:lnTo>
                  <a:pt x="2393567" y="0"/>
                </a:lnTo>
                <a:lnTo>
                  <a:pt x="2393567" y="861684"/>
                </a:lnTo>
                <a:lnTo>
                  <a:pt x="0" y="861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7648673" y="1565449"/>
            <a:ext cx="9162237" cy="1731645"/>
          </a:xfrm>
          <a:prstGeom prst="rect">
            <a:avLst/>
          </a:prstGeom>
        </p:spPr>
        <p:txBody>
          <a:bodyPr anchor="t" rtlCol="false" tIns="0" lIns="0" bIns="0" rIns="0">
            <a:spAutoFit/>
          </a:bodyPr>
          <a:lstStyle/>
          <a:p>
            <a:pPr algn="l">
              <a:lnSpc>
                <a:spcPts val="6719"/>
              </a:lnSpc>
            </a:pPr>
            <a:r>
              <a:rPr lang="en-US" sz="6399" b="true">
                <a:solidFill>
                  <a:srgbClr val="2B4B82"/>
                </a:solidFill>
                <a:latin typeface="Clear Sans Bold"/>
                <a:ea typeface="Clear Sans Bold"/>
                <a:cs typeface="Clear Sans Bold"/>
                <a:sym typeface="Clear Sans Bold"/>
              </a:rPr>
              <a:t>Chi tiết thông tin về Product backlog</a:t>
            </a:r>
          </a:p>
        </p:txBody>
      </p:sp>
      <p:sp>
        <p:nvSpPr>
          <p:cNvPr name="TextBox 4" id="4"/>
          <p:cNvSpPr txBox="true"/>
          <p:nvPr/>
        </p:nvSpPr>
        <p:spPr>
          <a:xfrm rot="0">
            <a:off x="7648673" y="4703574"/>
            <a:ext cx="10059017" cy="2785745"/>
          </a:xfrm>
          <a:prstGeom prst="rect">
            <a:avLst/>
          </a:prstGeom>
        </p:spPr>
        <p:txBody>
          <a:bodyPr anchor="t" rtlCol="false" tIns="0" lIns="0" bIns="0" rIns="0">
            <a:spAutoFit/>
          </a:bodyPr>
          <a:lstStyle/>
          <a:p>
            <a:pPr algn="ctr">
              <a:lnSpc>
                <a:spcPts val="4480"/>
              </a:lnSpc>
              <a:spcBef>
                <a:spcPct val="0"/>
              </a:spcBef>
            </a:pPr>
            <a:r>
              <a:rPr lang="en-US" sz="3200">
                <a:solidFill>
                  <a:srgbClr val="2B4B82"/>
                </a:solidFill>
                <a:latin typeface="Canva Sans"/>
                <a:ea typeface="Canva Sans"/>
                <a:cs typeface="Canva Sans"/>
                <a:sym typeface="Canva Sans"/>
              </a:rPr>
              <a:t>T</a:t>
            </a:r>
            <a:r>
              <a:rPr lang="en-US" sz="3200">
                <a:solidFill>
                  <a:srgbClr val="2B4B82"/>
                </a:solidFill>
                <a:latin typeface="Canva Sans"/>
                <a:ea typeface="Canva Sans"/>
                <a:cs typeface="Canva Sans"/>
                <a:sym typeface="Canva Sans"/>
              </a:rPr>
              <a:t>hu thập yêu cầu bao gồm: mô tả yêu cầu chung của dự án, đưa ra các hướng giải quyết để xây dựng mô hình của dự án =&gt; các phương án giải quyết và phát triển cho dự án, giúp cho nhóm có một cái nhìn cụ thể hơn về dự án cần phải xử lý. </a:t>
            </a:r>
          </a:p>
        </p:txBody>
      </p:sp>
      <p:sp>
        <p:nvSpPr>
          <p:cNvPr name="Freeform 5" id="5"/>
          <p:cNvSpPr/>
          <p:nvPr/>
        </p:nvSpPr>
        <p:spPr>
          <a:xfrm flipH="false" flipV="false" rot="0">
            <a:off x="15074534" y="87524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357959"/>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357959"/>
            <a:ext cx="2495550"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405190" y="3357959"/>
            <a:ext cx="2325907"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2915947"/>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I</a:t>
              </a:r>
            </a:p>
          </p:txBody>
        </p:sp>
      </p:grpSp>
      <p:grpSp>
        <p:nvGrpSpPr>
          <p:cNvPr name="Group 8" id="8"/>
          <p:cNvGrpSpPr/>
          <p:nvPr/>
        </p:nvGrpSpPr>
        <p:grpSpPr>
          <a:xfrm rot="0">
            <a:off x="6940751" y="2915947"/>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II</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Nội dung chính</a:t>
            </a:r>
          </a:p>
        </p:txBody>
      </p:sp>
      <p:sp>
        <p:nvSpPr>
          <p:cNvPr name="TextBox 12" id="12"/>
          <p:cNvSpPr txBox="true"/>
          <p:nvPr/>
        </p:nvSpPr>
        <p:spPr>
          <a:xfrm rot="0">
            <a:off x="6190272" y="3860304"/>
            <a:ext cx="2377746" cy="5059680"/>
          </a:xfrm>
          <a:prstGeom prst="rect">
            <a:avLst/>
          </a:prstGeom>
        </p:spPr>
        <p:txBody>
          <a:bodyPr anchor="t" rtlCol="false" tIns="0" lIns="0" bIns="0" rIns="0">
            <a:spAutoFit/>
          </a:bodyPr>
          <a:lstStyle/>
          <a:p>
            <a:pPr algn="ctr">
              <a:lnSpc>
                <a:spcPts val="6719"/>
              </a:lnSpc>
            </a:pPr>
            <a:r>
              <a:rPr lang="en-US" b="true" sz="4800" spc="480">
                <a:solidFill>
                  <a:srgbClr val="2B4B82"/>
                </a:solidFill>
                <a:latin typeface="Clear Sans Bold"/>
                <a:ea typeface="Clear Sans Bold"/>
                <a:cs typeface="Clear Sans Bold"/>
                <a:sym typeface="Clear Sans Bold"/>
              </a:rPr>
              <a:t>LẬP </a:t>
            </a:r>
          </a:p>
          <a:p>
            <a:pPr algn="ctr" marL="0" indent="0" lvl="0">
              <a:lnSpc>
                <a:spcPts val="6719"/>
              </a:lnSpc>
            </a:pPr>
            <a:r>
              <a:rPr lang="en-US" b="true" sz="4800" spc="480">
                <a:solidFill>
                  <a:srgbClr val="2B4B82"/>
                </a:solidFill>
                <a:latin typeface="Clear Sans Bold"/>
                <a:ea typeface="Clear Sans Bold"/>
                <a:cs typeface="Clear Sans Bold"/>
                <a:sym typeface="Clear Sans Bold"/>
              </a:rPr>
              <a:t>KẾ HOẠCH VÀ LỊCH BIỂU</a:t>
            </a:r>
          </a:p>
        </p:txBody>
      </p:sp>
      <p:sp>
        <p:nvSpPr>
          <p:cNvPr name="TextBox 13" id="13"/>
          <p:cNvSpPr txBox="true"/>
          <p:nvPr/>
        </p:nvSpPr>
        <p:spPr>
          <a:xfrm rot="0">
            <a:off x="2766230" y="3860304"/>
            <a:ext cx="2291944" cy="5907405"/>
          </a:xfrm>
          <a:prstGeom prst="rect">
            <a:avLst/>
          </a:prstGeom>
        </p:spPr>
        <p:txBody>
          <a:bodyPr anchor="t" rtlCol="false" tIns="0" lIns="0" bIns="0" rIns="0">
            <a:spAutoFit/>
          </a:bodyPr>
          <a:lstStyle/>
          <a:p>
            <a:pPr algn="ctr">
              <a:lnSpc>
                <a:spcPts val="6719"/>
              </a:lnSpc>
            </a:pPr>
            <a:r>
              <a:rPr lang="en-US" sz="4800" spc="480">
                <a:solidFill>
                  <a:srgbClr val="2B4B82"/>
                </a:solidFill>
                <a:latin typeface="Clear Sans Bold"/>
                <a:ea typeface="Clear Sans Bold"/>
                <a:cs typeface="Clear Sans Bold"/>
                <a:sym typeface="Clear Sans Bold"/>
              </a:rPr>
              <a:t>MÔ TẢ ĐỀ TÀI VÀ YÊU CẦU CHỨC NĂNG</a:t>
            </a:r>
          </a:p>
        </p:txBody>
      </p:sp>
      <p:sp>
        <p:nvSpPr>
          <p:cNvPr name="TextBox 14" id="14"/>
          <p:cNvSpPr txBox="true"/>
          <p:nvPr/>
        </p:nvSpPr>
        <p:spPr>
          <a:xfrm rot="0">
            <a:off x="9556576" y="3866173"/>
            <a:ext cx="2770413" cy="4211955"/>
          </a:xfrm>
          <a:prstGeom prst="rect">
            <a:avLst/>
          </a:prstGeom>
        </p:spPr>
        <p:txBody>
          <a:bodyPr anchor="t" rtlCol="false" tIns="0" lIns="0" bIns="0" rIns="0">
            <a:spAutoFit/>
          </a:bodyPr>
          <a:lstStyle/>
          <a:p>
            <a:pPr algn="ctr" marL="0" indent="0" lvl="0">
              <a:lnSpc>
                <a:spcPts val="6719"/>
              </a:lnSpc>
            </a:pPr>
            <a:r>
              <a:rPr lang="en-US" b="true" sz="4800" spc="480">
                <a:solidFill>
                  <a:srgbClr val="2B4B82"/>
                </a:solidFill>
                <a:latin typeface="Clear Sans Bold"/>
                <a:ea typeface="Clear Sans Bold"/>
                <a:cs typeface="Clear Sans Bold"/>
                <a:sym typeface="Clear Sans Bold"/>
              </a:rPr>
              <a:t>PHÂN TÍCH VÀ THIẾT KẾ</a:t>
            </a:r>
          </a:p>
        </p:txBody>
      </p:sp>
      <p:sp>
        <p:nvSpPr>
          <p:cNvPr name="TextBox 15" id="15"/>
          <p:cNvSpPr txBox="true"/>
          <p:nvPr/>
        </p:nvSpPr>
        <p:spPr>
          <a:xfrm rot="0">
            <a:off x="12841136" y="3866173"/>
            <a:ext cx="2680634" cy="1668780"/>
          </a:xfrm>
          <a:prstGeom prst="rect">
            <a:avLst/>
          </a:prstGeom>
        </p:spPr>
        <p:txBody>
          <a:bodyPr anchor="t" rtlCol="false" tIns="0" lIns="0" bIns="0" rIns="0">
            <a:spAutoFit/>
          </a:bodyPr>
          <a:lstStyle/>
          <a:p>
            <a:pPr algn="ctr" marL="0" indent="0" lvl="0">
              <a:lnSpc>
                <a:spcPts val="6719"/>
              </a:lnSpc>
            </a:pPr>
            <a:r>
              <a:rPr lang="en-US" b="true" sz="4800" spc="480">
                <a:solidFill>
                  <a:srgbClr val="2B4B82"/>
                </a:solidFill>
                <a:latin typeface="Clear Sans Bold"/>
                <a:ea typeface="Clear Sans Bold"/>
                <a:cs typeface="Clear Sans Bold"/>
                <a:sym typeface="Clear Sans Bold"/>
              </a:rPr>
              <a:t>PHỤ LỤC</a:t>
            </a:r>
          </a:p>
        </p:txBody>
      </p:sp>
      <p:grpSp>
        <p:nvGrpSpPr>
          <p:cNvPr name="Group 16" id="16"/>
          <p:cNvGrpSpPr/>
          <p:nvPr/>
        </p:nvGrpSpPr>
        <p:grpSpPr>
          <a:xfrm rot="0">
            <a:off x="10337013" y="2915947"/>
            <a:ext cx="1068177" cy="884024"/>
            <a:chOff x="0" y="0"/>
            <a:chExt cx="979365" cy="810524"/>
          </a:xfrm>
        </p:grpSpPr>
        <p:sp>
          <p:nvSpPr>
            <p:cNvPr name="Freeform 17" id="17">
              <a:extLst>
                <a:ext uri="{C183D7F6-B498-43B3-948B-1728B52AA6E4}">
                  <adec:decorative xmlns:adec="http://schemas.microsoft.com/office/drawing/2017/decorative" val="1"/>
                </a:ext>
              </a:extLst>
            </p:cNvPr>
            <p:cNvSpPr/>
            <p:nvPr/>
          </p:nvSpPr>
          <p:spPr>
            <a:xfrm flipH="false" flipV="false" rot="0">
              <a:off x="0" y="0"/>
              <a:ext cx="979366" cy="810524"/>
            </a:xfrm>
            <a:custGeom>
              <a:avLst/>
              <a:gdLst/>
              <a:ahLst/>
              <a:cxnLst/>
              <a:rect r="r" b="b" t="t" l="l"/>
              <a:pathLst>
                <a:path h="810524" w="979366">
                  <a:moveTo>
                    <a:pt x="0" y="0"/>
                  </a:moveTo>
                  <a:lnTo>
                    <a:pt x="979366" y="0"/>
                  </a:lnTo>
                  <a:lnTo>
                    <a:pt x="979366" y="810524"/>
                  </a:lnTo>
                  <a:lnTo>
                    <a:pt x="0" y="810524"/>
                  </a:lnTo>
                  <a:close/>
                </a:path>
              </a:pathLst>
            </a:custGeom>
            <a:solidFill>
              <a:srgbClr val="94DDDE"/>
            </a:solidFill>
          </p:spPr>
        </p:sp>
        <p:sp>
          <p:nvSpPr>
            <p:cNvPr name="TextBox 18" id="18"/>
            <p:cNvSpPr txBox="true"/>
            <p:nvPr/>
          </p:nvSpPr>
          <p:spPr>
            <a:xfrm>
              <a:off x="0" y="-76200"/>
              <a:ext cx="97936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III</a:t>
              </a:r>
            </a:p>
          </p:txBody>
        </p:sp>
      </p:grpSp>
      <p:grpSp>
        <p:nvGrpSpPr>
          <p:cNvPr name="Group 19" id="19"/>
          <p:cNvGrpSpPr/>
          <p:nvPr/>
        </p:nvGrpSpPr>
        <p:grpSpPr>
          <a:xfrm rot="0">
            <a:off x="13731097" y="2915947"/>
            <a:ext cx="900712" cy="884024"/>
            <a:chOff x="0" y="0"/>
            <a:chExt cx="825825" cy="810524"/>
          </a:xfrm>
        </p:grpSpPr>
        <p:sp>
          <p:nvSpPr>
            <p:cNvPr name="Freeform 20" id="2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1" id="2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IV</a:t>
              </a:r>
            </a:p>
          </p:txBody>
        </p:sp>
      </p:grpSp>
      <p:sp>
        <p:nvSpPr>
          <p:cNvPr name="Freeform 22" id="22"/>
          <p:cNvSpPr/>
          <p:nvPr/>
        </p:nvSpPr>
        <p:spPr>
          <a:xfrm flipH="false" flipV="false" rot="0">
            <a:off x="15194151" y="891998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2138969"/>
            <a:ext cx="7265122" cy="2744230"/>
          </a:xfrm>
          <a:prstGeom prst="rect">
            <a:avLst/>
          </a:prstGeom>
        </p:spPr>
        <p:txBody>
          <a:bodyPr anchor="t" rtlCol="false" tIns="0" lIns="0" bIns="0" rIns="0">
            <a:spAutoFit/>
          </a:bodyPr>
          <a:lstStyle/>
          <a:p>
            <a:pPr algn="l">
              <a:lnSpc>
                <a:spcPts val="11192"/>
              </a:lnSpc>
            </a:pPr>
            <a:r>
              <a:rPr lang="en-US" sz="7083" b="true">
                <a:solidFill>
                  <a:srgbClr val="F7B4A7"/>
                </a:solidFill>
                <a:latin typeface="Clear Sans Bold"/>
                <a:ea typeface="Clear Sans Bold"/>
                <a:cs typeface="Clear Sans Bold"/>
                <a:sym typeface="Clear Sans Bold"/>
              </a:rPr>
              <a:t>II. Lập kế hoạch và lịch biểu</a:t>
            </a:r>
          </a:p>
        </p:txBody>
      </p:sp>
      <p:pic>
        <p:nvPicPr>
          <p:cNvPr name="Picture 3" id="3"/>
          <p:cNvPicPr>
            <a:picLocks noChangeAspect="true"/>
          </p:cNvPicPr>
          <p:nvPr/>
        </p:nvPicPr>
        <p:blipFill>
          <a:blip r:embed="rId2"/>
          <a:stretch>
            <a:fillRect/>
          </a:stretch>
        </p:blipFill>
        <p:spPr>
          <a:xfrm rot="0">
            <a:off x="7978227" y="326517"/>
            <a:ext cx="9748044" cy="9472981"/>
          </a:xfrm>
          <a:prstGeom prst="rect">
            <a:avLst/>
          </a:prstGeom>
        </p:spPr>
      </p:pic>
      <p:sp>
        <p:nvSpPr>
          <p:cNvPr name="Freeform 4" id="4"/>
          <p:cNvSpPr/>
          <p:nvPr/>
        </p:nvSpPr>
        <p:spPr>
          <a:xfrm flipH="false" flipV="false" rot="0">
            <a:off x="1492191" y="7975431"/>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over dir="u"/>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descr="an isometric lined stack of credit cards"/>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043776"/>
            <a:ext cx="6244053" cy="984885"/>
          </a:xfrm>
          <a:prstGeom prst="rect">
            <a:avLst/>
          </a:prstGeom>
        </p:spPr>
        <p:txBody>
          <a:bodyPr anchor="t" rtlCol="false" tIns="0" lIns="0" bIns="0" rIns="0">
            <a:spAutoFit/>
          </a:bodyPr>
          <a:lstStyle/>
          <a:p>
            <a:pPr algn="l">
              <a:lnSpc>
                <a:spcPts val="7560"/>
              </a:lnSpc>
            </a:pPr>
            <a:r>
              <a:rPr lang="en-US" sz="7200" b="true">
                <a:solidFill>
                  <a:srgbClr val="2B4B82"/>
                </a:solidFill>
                <a:latin typeface="Clear Sans Bold"/>
                <a:ea typeface="Clear Sans Bold"/>
                <a:cs typeface="Clear Sans Bold"/>
                <a:sym typeface="Clear Sans Bold"/>
              </a:rPr>
              <a:t>Nhân sự dự án </a:t>
            </a:r>
          </a:p>
        </p:txBody>
      </p:sp>
      <p:graphicFrame>
        <p:nvGraphicFramePr>
          <p:cNvPr name="Table 4" id="4"/>
          <p:cNvGraphicFramePr>
            <a:graphicFrameLocks noGrp="true"/>
          </p:cNvGraphicFramePr>
          <p:nvPr/>
        </p:nvGraphicFramePr>
        <p:xfrm>
          <a:off x="778076" y="6091059"/>
          <a:ext cx="16313140" cy="3590925"/>
        </p:xfrm>
        <a:graphic>
          <a:graphicData uri="http://schemas.openxmlformats.org/drawingml/2006/table">
            <a:tbl>
              <a:tblPr/>
              <a:tblGrid>
                <a:gridCol w="5437713"/>
                <a:gridCol w="5437713"/>
                <a:gridCol w="5437713"/>
              </a:tblGrid>
              <a:tr h="1081139">
                <a:tc>
                  <a:txBody>
                    <a:bodyPr anchor="t" rtlCol="false"/>
                    <a:lstStyle/>
                    <a:p>
                      <a:pPr algn="l">
                        <a:lnSpc>
                          <a:spcPts val="4480"/>
                        </a:lnSpc>
                        <a:defRPr/>
                      </a:pPr>
                      <a:r>
                        <a:rPr lang="en-US" sz="3200" b="true">
                          <a:solidFill>
                            <a:srgbClr val="2B4B82"/>
                          </a:solidFill>
                          <a:latin typeface="Clear Sans Bold"/>
                          <a:ea typeface="Clear Sans Bold"/>
                          <a:cs typeface="Clear Sans Bold"/>
                          <a:sym typeface="Clear Sans Bold"/>
                        </a:rPr>
                        <a:t>Lương Quốc Anh</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4480"/>
                        </a:lnSpc>
                        <a:defRPr/>
                      </a:pPr>
                      <a:r>
                        <a:rPr lang="en-US" sz="3200" b="true">
                          <a:solidFill>
                            <a:srgbClr val="2B4B82"/>
                          </a:solidFill>
                          <a:latin typeface="Clear Sans Bold"/>
                          <a:ea typeface="Clear Sans Bold"/>
                          <a:cs typeface="Clear Sans Bold"/>
                          <a:sym typeface="Clear Sans Bold"/>
                        </a:rPr>
                        <a:t>Ngô Quốc Việt</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4480"/>
                        </a:lnSpc>
                        <a:defRPr/>
                      </a:pPr>
                      <a:r>
                        <a:rPr lang="en-US" sz="3200" b="true">
                          <a:solidFill>
                            <a:srgbClr val="2B4B82"/>
                          </a:solidFill>
                          <a:latin typeface="Clear Sans Bold"/>
                          <a:ea typeface="Clear Sans Bold"/>
                          <a:cs typeface="Clear Sans Bold"/>
                          <a:sym typeface="Clear Sans Bold"/>
                        </a:rPr>
                        <a:t>Lê Minh Nghĩa</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2509786">
                <a:tc>
                  <a:txBody>
                    <a:bodyPr anchor="t" rtlCol="false"/>
                    <a:lstStyle/>
                    <a:p>
                      <a:pPr algn="l" marL="604519" indent="-302260" lvl="1">
                        <a:lnSpc>
                          <a:spcPts val="3919"/>
                        </a:lnSpc>
                        <a:buFont typeface="Arial"/>
                        <a:buChar char="•"/>
                        <a:defRPr/>
                      </a:pPr>
                      <a:r>
                        <a:rPr lang="en-US" sz="2799">
                          <a:solidFill>
                            <a:srgbClr val="2B4B82"/>
                          </a:solidFill>
                          <a:latin typeface="Clear Sans Regular"/>
                          <a:ea typeface="Clear Sans Regular"/>
                          <a:cs typeface="Clear Sans Regular"/>
                          <a:sym typeface="Clear Sans Regular"/>
                        </a:rPr>
                        <a:t>Xử lý Front-end</a:t>
                      </a:r>
                      <a:endParaRPr lang="en-US" sz="1100"/>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Xử lý back-end</a:t>
                      </a:r>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Chỉnh sửa báo cáo</a:t>
                      </a:r>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Tạo dựng slide</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2B4B82"/>
                          </a:solidFill>
                          <a:latin typeface="Clear Sans Regular"/>
                          <a:ea typeface="Clear Sans Regular"/>
                          <a:cs typeface="Clear Sans Regular"/>
                          <a:sym typeface="Clear Sans Regular"/>
                        </a:rPr>
                        <a:t>Xử lý back-end</a:t>
                      </a:r>
                      <a:endParaRPr lang="en-US" sz="1100"/>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Xử lý liên kết</a:t>
                      </a:r>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Tạo lập Dữ liệu</a:t>
                      </a:r>
                    </a:p>
                    <a:p>
                      <a:pPr algn="l" marL="604519" indent="-302260" lvl="1">
                        <a:lnSpc>
                          <a:spcPts val="3919"/>
                        </a:lnSpc>
                        <a:buFont typeface="Arial"/>
                        <a:buChar char="•"/>
                      </a:pPr>
                      <a:r>
                        <a:rPr lang="en-US" sz="2799">
                          <a:solidFill>
                            <a:srgbClr val="2B4B82"/>
                          </a:solidFill>
                          <a:latin typeface="Clear Sans Regular"/>
                          <a:ea typeface="Clear Sans Regular"/>
                          <a:cs typeface="Clear Sans Regular"/>
                          <a:sym typeface="Clear Sans Regular"/>
                        </a:rPr>
                        <a:t>Chỉnh sửa báo cáo</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2B4B82"/>
                          </a:solidFill>
                          <a:latin typeface="Clear Sans Regular"/>
                          <a:ea typeface="Clear Sans Regular"/>
                          <a:cs typeface="Clear Sans Regular"/>
                          <a:sym typeface="Clear Sans Regular"/>
                        </a:rPr>
                        <a:t>Tạo báo cao </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sp>
        <p:nvSpPr>
          <p:cNvPr name="TextBox 5" id="5"/>
          <p:cNvSpPr txBox="true"/>
          <p:nvPr/>
        </p:nvSpPr>
        <p:spPr>
          <a:xfrm rot="0">
            <a:off x="946160" y="4928235"/>
            <a:ext cx="5358884" cy="575310"/>
          </a:xfrm>
          <a:prstGeom prst="rect">
            <a:avLst/>
          </a:prstGeom>
        </p:spPr>
        <p:txBody>
          <a:bodyPr anchor="t" rtlCol="false" tIns="0" lIns="0" bIns="0" rIns="0">
            <a:spAutoFit/>
          </a:bodyPr>
          <a:lstStyle/>
          <a:p>
            <a:pPr algn="ctr">
              <a:lnSpc>
                <a:spcPts val="4410"/>
              </a:lnSpc>
              <a:spcBef>
                <a:spcPct val="0"/>
              </a:spcBef>
            </a:pPr>
            <a:r>
              <a:rPr lang="en-US" b="true" sz="4200">
                <a:solidFill>
                  <a:srgbClr val="2B4B82"/>
                </a:solidFill>
                <a:latin typeface="Clear Sans Bold"/>
                <a:ea typeface="Clear Sans Bold"/>
                <a:cs typeface="Clear Sans Bold"/>
                <a:sym typeface="Clear Sans Bold"/>
              </a:rPr>
              <a:t>Thành viên bao gồm: </a:t>
            </a:r>
          </a:p>
        </p:txBody>
      </p:sp>
      <p:sp>
        <p:nvSpPr>
          <p:cNvPr name="Freeform 6" id="6"/>
          <p:cNvSpPr/>
          <p:nvPr/>
        </p:nvSpPr>
        <p:spPr>
          <a:xfrm flipH="false" flipV="false" rot="0">
            <a:off x="15894433" y="7455680"/>
            <a:ext cx="2393567" cy="861684"/>
          </a:xfrm>
          <a:custGeom>
            <a:avLst/>
            <a:gdLst/>
            <a:ahLst/>
            <a:cxnLst/>
            <a:rect r="r" b="b" t="t" l="l"/>
            <a:pathLst>
              <a:path h="861684" w="2393567">
                <a:moveTo>
                  <a:pt x="0" y="0"/>
                </a:moveTo>
                <a:lnTo>
                  <a:pt x="2393567" y="0"/>
                </a:lnTo>
                <a:lnTo>
                  <a:pt x="2393567" y="861684"/>
                </a:lnTo>
                <a:lnTo>
                  <a:pt x="0" y="861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over dir="lu"/>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9345701" y="5300336"/>
            <a:ext cx="1638300" cy="1638300"/>
            <a:chOff x="0" y="0"/>
            <a:chExt cx="2184400" cy="2184400"/>
          </a:xfrm>
        </p:grpSpPr>
        <p:grpSp>
          <p:nvGrpSpPr>
            <p:cNvPr name="Group 7" id="7"/>
            <p:cNvGrpSpPr/>
            <p:nvPr/>
          </p:nvGrpSpPr>
          <p:grpSpPr>
            <a:xfrm rot="0">
              <a:off x="0" y="0"/>
              <a:ext cx="2184400" cy="21844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alpha val="60000"/>
                </a:srgbClr>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10" id="10"/>
            <p:cNvGrpSpPr/>
            <p:nvPr/>
          </p:nvGrpSpPr>
          <p:grpSpPr>
            <a:xfrm rot="0">
              <a:off x="196850" y="215900"/>
              <a:ext cx="1790700" cy="1752600"/>
              <a:chOff x="0" y="0"/>
              <a:chExt cx="812800" cy="795506"/>
            </a:xfrm>
          </p:grpSpPr>
          <p:sp>
            <p:nvSpPr>
              <p:cNvPr name="Freeform 11" id="11"/>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13538A"/>
              </a:solidFill>
            </p:spPr>
          </p:sp>
          <p:sp>
            <p:nvSpPr>
              <p:cNvPr name="TextBox 12" id="12"/>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1</a:t>
                </a:r>
              </a:p>
            </p:txBody>
          </p:sp>
        </p:grpSp>
      </p:grpSp>
      <p:sp>
        <p:nvSpPr>
          <p:cNvPr name="AutoShape 13" id="13"/>
          <p:cNvSpPr/>
          <p:nvPr/>
        </p:nvSpPr>
        <p:spPr>
          <a:xfrm>
            <a:off x="10984001" y="6119486"/>
            <a:ext cx="3539514" cy="0"/>
          </a:xfrm>
          <a:prstGeom prst="line">
            <a:avLst/>
          </a:prstGeom>
          <a:ln cap="flat" w="76200">
            <a:solidFill>
              <a:srgbClr val="000000"/>
            </a:solidFill>
            <a:prstDash val="solid"/>
            <a:headEnd type="none" len="sm" w="sm"/>
            <a:tailEnd type="none" len="sm" w="sm"/>
          </a:ln>
        </p:spPr>
      </p:sp>
      <p:grpSp>
        <p:nvGrpSpPr>
          <p:cNvPr name="Group 14" id="14"/>
          <p:cNvGrpSpPr/>
          <p:nvPr/>
        </p:nvGrpSpPr>
        <p:grpSpPr>
          <a:xfrm rot="0">
            <a:off x="14523515" y="5300336"/>
            <a:ext cx="1638300" cy="1638300"/>
            <a:chOff x="0" y="0"/>
            <a:chExt cx="2184400" cy="2184400"/>
          </a:xfrm>
        </p:grpSpPr>
        <p:grpSp>
          <p:nvGrpSpPr>
            <p:cNvPr name="Group 15" id="15"/>
            <p:cNvGrpSpPr/>
            <p:nvPr/>
          </p:nvGrpSpPr>
          <p:grpSpPr>
            <a:xfrm rot="0">
              <a:off x="0" y="0"/>
              <a:ext cx="2184400" cy="21844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8CCB">
                  <a:alpha val="60000"/>
                </a:srgbClr>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18" id="18"/>
            <p:cNvGrpSpPr/>
            <p:nvPr/>
          </p:nvGrpSpPr>
          <p:grpSpPr>
            <a:xfrm rot="0">
              <a:off x="196850" y="215900"/>
              <a:ext cx="1790700" cy="1752600"/>
              <a:chOff x="0" y="0"/>
              <a:chExt cx="812800" cy="795506"/>
            </a:xfrm>
          </p:grpSpPr>
          <p:sp>
            <p:nvSpPr>
              <p:cNvPr name="Freeform 19" id="19"/>
              <p:cNvSpPr/>
              <p:nvPr/>
            </p:nvSpPr>
            <p:spPr>
              <a:xfrm flipH="false" flipV="false" rot="0">
                <a:off x="0" y="0"/>
                <a:ext cx="812800" cy="795506"/>
              </a:xfrm>
              <a:custGeom>
                <a:avLst/>
                <a:gdLst/>
                <a:ahLst/>
                <a:cxnLst/>
                <a:rect r="r" b="b" t="t" l="l"/>
                <a:pathLst>
                  <a:path h="795506" w="812800">
                    <a:moveTo>
                      <a:pt x="406400" y="0"/>
                    </a:moveTo>
                    <a:cubicBezTo>
                      <a:pt x="181951" y="0"/>
                      <a:pt x="0" y="178080"/>
                      <a:pt x="0" y="397753"/>
                    </a:cubicBezTo>
                    <a:cubicBezTo>
                      <a:pt x="0" y="617426"/>
                      <a:pt x="181951" y="795506"/>
                      <a:pt x="406400" y="795506"/>
                    </a:cubicBezTo>
                    <a:cubicBezTo>
                      <a:pt x="630849" y="795506"/>
                      <a:pt x="812800" y="617426"/>
                      <a:pt x="812800" y="397753"/>
                    </a:cubicBezTo>
                    <a:cubicBezTo>
                      <a:pt x="812800" y="178080"/>
                      <a:pt x="630849" y="0"/>
                      <a:pt x="406400" y="0"/>
                    </a:cubicBezTo>
                    <a:close/>
                  </a:path>
                </a:pathLst>
              </a:custGeom>
              <a:solidFill>
                <a:srgbClr val="2C8CCB"/>
              </a:solidFill>
            </p:spPr>
          </p:sp>
          <p:sp>
            <p:nvSpPr>
              <p:cNvPr name="TextBox 20" id="20"/>
              <p:cNvSpPr txBox="true"/>
              <p:nvPr/>
            </p:nvSpPr>
            <p:spPr>
              <a:xfrm>
                <a:off x="76200" y="-30196"/>
                <a:ext cx="660400" cy="751124"/>
              </a:xfrm>
              <a:prstGeom prst="rect">
                <a:avLst/>
              </a:prstGeom>
            </p:spPr>
            <p:txBody>
              <a:bodyPr anchor="ctr" rtlCol="false" tIns="0" lIns="0" bIns="0" rIns="0"/>
              <a:lstStyle/>
              <a:p>
                <a:pPr algn="ctr">
                  <a:lnSpc>
                    <a:spcPts val="5250"/>
                  </a:lnSpc>
                </a:pPr>
                <a:r>
                  <a:rPr lang="en-US" b="true" sz="3500">
                    <a:solidFill>
                      <a:srgbClr val="FFFFFF"/>
                    </a:solidFill>
                    <a:latin typeface="Aileron Bold"/>
                    <a:ea typeface="Aileron Bold"/>
                    <a:cs typeface="Aileron Bold"/>
                    <a:sym typeface="Aileron Bold"/>
                  </a:rPr>
                  <a:t>2</a:t>
                </a:r>
              </a:p>
            </p:txBody>
          </p:sp>
        </p:grpSp>
      </p:grpSp>
      <p:sp>
        <p:nvSpPr>
          <p:cNvPr name="Freeform 21" id="21"/>
          <p:cNvSpPr/>
          <p:nvPr/>
        </p:nvSpPr>
        <p:spPr>
          <a:xfrm flipH="false" flipV="false" rot="0">
            <a:off x="9848934" y="3507670"/>
            <a:ext cx="631835" cy="934857"/>
          </a:xfrm>
          <a:custGeom>
            <a:avLst/>
            <a:gdLst/>
            <a:ahLst/>
            <a:cxnLst/>
            <a:rect r="r" b="b" t="t" l="l"/>
            <a:pathLst>
              <a:path h="934857" w="631835">
                <a:moveTo>
                  <a:pt x="0" y="0"/>
                </a:moveTo>
                <a:lnTo>
                  <a:pt x="631835" y="0"/>
                </a:lnTo>
                <a:lnTo>
                  <a:pt x="631835" y="934858"/>
                </a:lnTo>
                <a:lnTo>
                  <a:pt x="0" y="9348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4707760" y="7252662"/>
            <a:ext cx="1081414" cy="1081414"/>
          </a:xfrm>
          <a:custGeom>
            <a:avLst/>
            <a:gdLst/>
            <a:ahLst/>
            <a:cxnLst/>
            <a:rect r="r" b="b" t="t" l="l"/>
            <a:pathLst>
              <a:path h="1081414" w="1081414">
                <a:moveTo>
                  <a:pt x="0" y="0"/>
                </a:moveTo>
                <a:lnTo>
                  <a:pt x="1081414" y="0"/>
                </a:lnTo>
                <a:lnTo>
                  <a:pt x="1081414" y="1081415"/>
                </a:lnTo>
                <a:lnTo>
                  <a:pt x="0" y="10814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749159" y="899175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8739818" y="4537622"/>
            <a:ext cx="3068975" cy="448283"/>
          </a:xfrm>
          <a:prstGeom prst="rect">
            <a:avLst/>
          </a:prstGeom>
        </p:spPr>
        <p:txBody>
          <a:bodyPr anchor="t" rtlCol="false" tIns="0" lIns="0" bIns="0" rIns="0">
            <a:spAutoFit/>
          </a:bodyPr>
          <a:lstStyle/>
          <a:p>
            <a:pPr algn="ctr">
              <a:lnSpc>
                <a:spcPts val="3640"/>
              </a:lnSpc>
            </a:pPr>
            <a:r>
              <a:rPr lang="en-US" sz="2600" spc="52">
                <a:solidFill>
                  <a:srgbClr val="174A4D"/>
                </a:solidFill>
                <a:latin typeface="Aileron"/>
                <a:ea typeface="Aileron"/>
                <a:cs typeface="Aileron"/>
                <a:sym typeface="Aileron"/>
              </a:rPr>
              <a:t>Use Case</a:t>
            </a:r>
          </a:p>
        </p:txBody>
      </p:sp>
      <p:sp>
        <p:nvSpPr>
          <p:cNvPr name="TextBox 25" id="25"/>
          <p:cNvSpPr txBox="true"/>
          <p:nvPr/>
        </p:nvSpPr>
        <p:spPr>
          <a:xfrm rot="0">
            <a:off x="13713979" y="8543472"/>
            <a:ext cx="3068975" cy="448283"/>
          </a:xfrm>
          <a:prstGeom prst="rect">
            <a:avLst/>
          </a:prstGeom>
        </p:spPr>
        <p:txBody>
          <a:bodyPr anchor="t" rtlCol="false" tIns="0" lIns="0" bIns="0" rIns="0">
            <a:spAutoFit/>
          </a:bodyPr>
          <a:lstStyle/>
          <a:p>
            <a:pPr algn="ctr">
              <a:lnSpc>
                <a:spcPts val="3640"/>
              </a:lnSpc>
            </a:pPr>
            <a:r>
              <a:rPr lang="en-US" sz="2600" spc="52">
                <a:solidFill>
                  <a:srgbClr val="174A4D"/>
                </a:solidFill>
                <a:latin typeface="Aileron"/>
                <a:ea typeface="Aileron"/>
                <a:cs typeface="Aileron"/>
                <a:sym typeface="Aileron"/>
              </a:rPr>
              <a:t>Sequence</a:t>
            </a:r>
          </a:p>
        </p:txBody>
      </p:sp>
      <p:sp>
        <p:nvSpPr>
          <p:cNvPr name="TextBox 26" id="26"/>
          <p:cNvSpPr txBox="true"/>
          <p:nvPr/>
        </p:nvSpPr>
        <p:spPr>
          <a:xfrm rot="0">
            <a:off x="1749159" y="4068414"/>
            <a:ext cx="6649655" cy="2851784"/>
          </a:xfrm>
          <a:prstGeom prst="rect">
            <a:avLst/>
          </a:prstGeom>
        </p:spPr>
        <p:txBody>
          <a:bodyPr anchor="t" rtlCol="false" tIns="0" lIns="0" bIns="0" rIns="0">
            <a:spAutoFit/>
          </a:bodyPr>
          <a:lstStyle/>
          <a:p>
            <a:pPr algn="l">
              <a:lnSpc>
                <a:spcPts val="11520"/>
              </a:lnSpc>
            </a:pPr>
            <a:r>
              <a:rPr lang="en-US" sz="8000">
                <a:solidFill>
                  <a:srgbClr val="174A4D"/>
                </a:solidFill>
                <a:latin typeface="Canva Sans"/>
                <a:ea typeface="Canva Sans"/>
                <a:cs typeface="Canva Sans"/>
                <a:sym typeface="Canva Sans"/>
              </a:rPr>
              <a:t>III.Phân tích thiết kế</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345851" y="2765393"/>
            <a:ext cx="12367442" cy="6492907"/>
          </a:xfrm>
          <a:custGeom>
            <a:avLst/>
            <a:gdLst/>
            <a:ahLst/>
            <a:cxnLst/>
            <a:rect r="r" b="b" t="t" l="l"/>
            <a:pathLst>
              <a:path h="6492907" w="12367442">
                <a:moveTo>
                  <a:pt x="0" y="0"/>
                </a:moveTo>
                <a:lnTo>
                  <a:pt x="12367442" y="0"/>
                </a:lnTo>
                <a:lnTo>
                  <a:pt x="12367442" y="6492907"/>
                </a:lnTo>
                <a:lnTo>
                  <a:pt x="0" y="6492907"/>
                </a:lnTo>
                <a:lnTo>
                  <a:pt x="0" y="0"/>
                </a:lnTo>
                <a:close/>
              </a:path>
            </a:pathLst>
          </a:custGeom>
          <a:blipFill>
            <a:blip r:embed="rId2"/>
            <a:stretch>
              <a:fillRect l="0" t="0" r="0" b="0"/>
            </a:stretch>
          </a:blipFill>
        </p:spPr>
      </p:sp>
      <p:sp>
        <p:nvSpPr>
          <p:cNvPr name="TextBox 12" id="12"/>
          <p:cNvSpPr txBox="true"/>
          <p:nvPr/>
        </p:nvSpPr>
        <p:spPr>
          <a:xfrm rot="0">
            <a:off x="9790103" y="9688691"/>
            <a:ext cx="3538180"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lịch trình</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675057" y="3483912"/>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Sử dụng để hỗ trợ quản lý lịch trình làm việc cho đội ngũ cán bộ</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u"/>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6953239" y="-109865"/>
            <a:ext cx="2669523" cy="6157253"/>
            <a:chOff x="0" y="0"/>
            <a:chExt cx="703084" cy="1621663"/>
          </a:xfrm>
        </p:grpSpPr>
        <p:sp>
          <p:nvSpPr>
            <p:cNvPr name="Freeform 3" id="3"/>
            <p:cNvSpPr/>
            <p:nvPr/>
          </p:nvSpPr>
          <p:spPr>
            <a:xfrm flipH="false" flipV="false" rot="0">
              <a:off x="0" y="0"/>
              <a:ext cx="703084" cy="1621663"/>
            </a:xfrm>
            <a:custGeom>
              <a:avLst/>
              <a:gdLst/>
              <a:ahLst/>
              <a:cxnLst/>
              <a:rect r="r" b="b" t="t" l="l"/>
              <a:pathLst>
                <a:path h="1621663" w="703084">
                  <a:moveTo>
                    <a:pt x="0" y="0"/>
                  </a:moveTo>
                  <a:lnTo>
                    <a:pt x="703084" y="0"/>
                  </a:lnTo>
                  <a:lnTo>
                    <a:pt x="703084" y="1621663"/>
                  </a:lnTo>
                  <a:lnTo>
                    <a:pt x="0" y="1621663"/>
                  </a:lnTo>
                  <a:close/>
                </a:path>
              </a:pathLst>
            </a:custGeom>
            <a:solidFill>
              <a:srgbClr val="2B4B82"/>
            </a:solidFill>
          </p:spPr>
        </p:sp>
        <p:sp>
          <p:nvSpPr>
            <p:cNvPr name="TextBox 4" id="4"/>
            <p:cNvSpPr txBox="true"/>
            <p:nvPr/>
          </p:nvSpPr>
          <p:spPr>
            <a:xfrm>
              <a:off x="0" y="-38100"/>
              <a:ext cx="703084" cy="16597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4805819" cy="1187452"/>
            <a:chOff x="0" y="0"/>
            <a:chExt cx="1265730" cy="312745"/>
          </a:xfrm>
        </p:grpSpPr>
        <p:sp>
          <p:nvSpPr>
            <p:cNvPr name="Freeform 6" id="6"/>
            <p:cNvSpPr/>
            <p:nvPr/>
          </p:nvSpPr>
          <p:spPr>
            <a:xfrm flipH="false" flipV="false" rot="0">
              <a:off x="0" y="0"/>
              <a:ext cx="1265730" cy="312745"/>
            </a:xfrm>
            <a:custGeom>
              <a:avLst/>
              <a:gdLst/>
              <a:ahLst/>
              <a:cxnLst/>
              <a:rect r="r" b="b" t="t" l="l"/>
              <a:pathLst>
                <a:path h="312745" w="1265730">
                  <a:moveTo>
                    <a:pt x="62827" y="0"/>
                  </a:moveTo>
                  <a:lnTo>
                    <a:pt x="1202903" y="0"/>
                  </a:lnTo>
                  <a:cubicBezTo>
                    <a:pt x="1237601" y="0"/>
                    <a:pt x="1265730" y="28129"/>
                    <a:pt x="1265730" y="62827"/>
                  </a:cubicBezTo>
                  <a:lnTo>
                    <a:pt x="1265730" y="249918"/>
                  </a:lnTo>
                  <a:cubicBezTo>
                    <a:pt x="1265730" y="266581"/>
                    <a:pt x="1259111" y="282561"/>
                    <a:pt x="1247328" y="294343"/>
                  </a:cubicBezTo>
                  <a:cubicBezTo>
                    <a:pt x="1235546" y="306125"/>
                    <a:pt x="1219566" y="312745"/>
                    <a:pt x="1202903" y="312745"/>
                  </a:cubicBezTo>
                  <a:lnTo>
                    <a:pt x="62827" y="312745"/>
                  </a:lnTo>
                  <a:cubicBezTo>
                    <a:pt x="46164" y="312745"/>
                    <a:pt x="30184" y="306125"/>
                    <a:pt x="18402" y="294343"/>
                  </a:cubicBezTo>
                  <a:cubicBezTo>
                    <a:pt x="6619" y="282561"/>
                    <a:pt x="0" y="266581"/>
                    <a:pt x="0" y="249918"/>
                  </a:cubicBezTo>
                  <a:lnTo>
                    <a:pt x="0" y="62827"/>
                  </a:lnTo>
                  <a:cubicBezTo>
                    <a:pt x="0" y="46164"/>
                    <a:pt x="6619" y="30184"/>
                    <a:pt x="18402" y="18402"/>
                  </a:cubicBezTo>
                  <a:cubicBezTo>
                    <a:pt x="30184" y="6619"/>
                    <a:pt x="46164" y="0"/>
                    <a:pt x="62827" y="0"/>
                  </a:cubicBezTo>
                  <a:close/>
                </a:path>
              </a:pathLst>
            </a:custGeom>
            <a:solidFill>
              <a:srgbClr val="2B4B82"/>
            </a:solidFill>
          </p:spPr>
        </p:sp>
        <p:sp>
          <p:nvSpPr>
            <p:cNvPr name="TextBox 7" id="7"/>
            <p:cNvSpPr txBox="true"/>
            <p:nvPr/>
          </p:nvSpPr>
          <p:spPr>
            <a:xfrm>
              <a:off x="0" y="-38100"/>
              <a:ext cx="1265730"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4751866"/>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783880"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86168" y="2489857"/>
            <a:ext cx="8093576" cy="6759091"/>
          </a:xfrm>
          <a:custGeom>
            <a:avLst/>
            <a:gdLst/>
            <a:ahLst/>
            <a:cxnLst/>
            <a:rect r="r" b="b" t="t" l="l"/>
            <a:pathLst>
              <a:path h="6759091" w="8093576">
                <a:moveTo>
                  <a:pt x="0" y="0"/>
                </a:moveTo>
                <a:lnTo>
                  <a:pt x="8093576" y="0"/>
                </a:lnTo>
                <a:lnTo>
                  <a:pt x="8093576" y="6759091"/>
                </a:lnTo>
                <a:lnTo>
                  <a:pt x="0" y="6759091"/>
                </a:lnTo>
                <a:lnTo>
                  <a:pt x="0" y="0"/>
                </a:lnTo>
                <a:close/>
              </a:path>
            </a:pathLst>
          </a:custGeom>
          <a:blipFill>
            <a:blip r:embed="rId4"/>
            <a:stretch>
              <a:fillRect l="0" t="0" r="-13621" b="0"/>
            </a:stretch>
          </a:blipFill>
        </p:spPr>
      </p:sp>
      <p:sp>
        <p:nvSpPr>
          <p:cNvPr name="Freeform 13" id="13"/>
          <p:cNvSpPr/>
          <p:nvPr/>
        </p:nvSpPr>
        <p:spPr>
          <a:xfrm flipH="false" flipV="false" rot="0">
            <a:off x="10057955" y="2489857"/>
            <a:ext cx="7451849" cy="6749739"/>
          </a:xfrm>
          <a:custGeom>
            <a:avLst/>
            <a:gdLst/>
            <a:ahLst/>
            <a:cxnLst/>
            <a:rect r="r" b="b" t="t" l="l"/>
            <a:pathLst>
              <a:path h="6749739" w="7451849">
                <a:moveTo>
                  <a:pt x="0" y="0"/>
                </a:moveTo>
                <a:lnTo>
                  <a:pt x="7451849" y="0"/>
                </a:lnTo>
                <a:lnTo>
                  <a:pt x="7451849" y="6749738"/>
                </a:lnTo>
                <a:lnTo>
                  <a:pt x="0" y="6749738"/>
                </a:lnTo>
                <a:lnTo>
                  <a:pt x="0" y="0"/>
                </a:lnTo>
                <a:close/>
              </a:path>
            </a:pathLst>
          </a:custGeom>
          <a:blipFill>
            <a:blip r:embed="rId5"/>
            <a:stretch>
              <a:fillRect l="0" t="-1931" r="-19083" b="-1931"/>
            </a:stretch>
          </a:blipFill>
        </p:spPr>
      </p:sp>
      <p:sp>
        <p:nvSpPr>
          <p:cNvPr name="TextBox 14" id="14"/>
          <p:cNvSpPr txBox="true"/>
          <p:nvPr/>
        </p:nvSpPr>
        <p:spPr>
          <a:xfrm rot="0">
            <a:off x="7417238" y="9536596"/>
            <a:ext cx="3891329" cy="498439"/>
          </a:xfrm>
          <a:prstGeom prst="rect">
            <a:avLst/>
          </a:prstGeom>
        </p:spPr>
        <p:txBody>
          <a:bodyPr anchor="t" rtlCol="false" tIns="0" lIns="0" bIns="0" rIns="0">
            <a:spAutoFit/>
          </a:bodyPr>
          <a:lstStyle/>
          <a:p>
            <a:pPr algn="ctr">
              <a:lnSpc>
                <a:spcPts val="3888"/>
              </a:lnSpc>
              <a:spcBef>
                <a:spcPct val="0"/>
              </a:spcBef>
            </a:pPr>
            <a:r>
              <a:rPr lang="en-US" sz="3703">
                <a:solidFill>
                  <a:srgbClr val="2B4B82"/>
                </a:solidFill>
                <a:latin typeface="Clear Sans Bold"/>
                <a:ea typeface="Clear Sans Bold"/>
                <a:cs typeface="Clear Sans Bold"/>
                <a:sym typeface="Clear Sans Bold"/>
              </a:rPr>
              <a:t>Usecase Diagram </a:t>
            </a:r>
          </a:p>
        </p:txBody>
      </p:sp>
      <p:sp>
        <p:nvSpPr>
          <p:cNvPr name="TextBox 15" id="15"/>
          <p:cNvSpPr txBox="true"/>
          <p:nvPr/>
        </p:nvSpPr>
        <p:spPr>
          <a:xfrm rot="0">
            <a:off x="675057" y="629603"/>
            <a:ext cx="3169682"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Diagram</a:t>
            </a:r>
          </a:p>
        </p:txBody>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6953239" y="-109865"/>
            <a:ext cx="2669523" cy="6157253"/>
            <a:chOff x="0" y="0"/>
            <a:chExt cx="703084" cy="1621663"/>
          </a:xfrm>
        </p:grpSpPr>
        <p:sp>
          <p:nvSpPr>
            <p:cNvPr name="Freeform 3" id="3"/>
            <p:cNvSpPr/>
            <p:nvPr/>
          </p:nvSpPr>
          <p:spPr>
            <a:xfrm flipH="false" flipV="false" rot="0">
              <a:off x="0" y="0"/>
              <a:ext cx="703084" cy="1621663"/>
            </a:xfrm>
            <a:custGeom>
              <a:avLst/>
              <a:gdLst/>
              <a:ahLst/>
              <a:cxnLst/>
              <a:rect r="r" b="b" t="t" l="l"/>
              <a:pathLst>
                <a:path h="1621663" w="703084">
                  <a:moveTo>
                    <a:pt x="0" y="0"/>
                  </a:moveTo>
                  <a:lnTo>
                    <a:pt x="703084" y="0"/>
                  </a:lnTo>
                  <a:lnTo>
                    <a:pt x="703084" y="1621663"/>
                  </a:lnTo>
                  <a:lnTo>
                    <a:pt x="0" y="1621663"/>
                  </a:lnTo>
                  <a:close/>
                </a:path>
              </a:pathLst>
            </a:custGeom>
            <a:solidFill>
              <a:srgbClr val="2B4B82"/>
            </a:solidFill>
          </p:spPr>
        </p:sp>
        <p:sp>
          <p:nvSpPr>
            <p:cNvPr name="TextBox 4" id="4"/>
            <p:cNvSpPr txBox="true"/>
            <p:nvPr/>
          </p:nvSpPr>
          <p:spPr>
            <a:xfrm>
              <a:off x="0" y="-38100"/>
              <a:ext cx="703084" cy="16597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4805819" cy="1187452"/>
            <a:chOff x="0" y="0"/>
            <a:chExt cx="1265730" cy="312745"/>
          </a:xfrm>
        </p:grpSpPr>
        <p:sp>
          <p:nvSpPr>
            <p:cNvPr name="Freeform 6" id="6"/>
            <p:cNvSpPr/>
            <p:nvPr/>
          </p:nvSpPr>
          <p:spPr>
            <a:xfrm flipH="false" flipV="false" rot="0">
              <a:off x="0" y="0"/>
              <a:ext cx="1265730" cy="312745"/>
            </a:xfrm>
            <a:custGeom>
              <a:avLst/>
              <a:gdLst/>
              <a:ahLst/>
              <a:cxnLst/>
              <a:rect r="r" b="b" t="t" l="l"/>
              <a:pathLst>
                <a:path h="312745" w="1265730">
                  <a:moveTo>
                    <a:pt x="62827" y="0"/>
                  </a:moveTo>
                  <a:lnTo>
                    <a:pt x="1202903" y="0"/>
                  </a:lnTo>
                  <a:cubicBezTo>
                    <a:pt x="1237601" y="0"/>
                    <a:pt x="1265730" y="28129"/>
                    <a:pt x="1265730" y="62827"/>
                  </a:cubicBezTo>
                  <a:lnTo>
                    <a:pt x="1265730" y="249918"/>
                  </a:lnTo>
                  <a:cubicBezTo>
                    <a:pt x="1265730" y="266581"/>
                    <a:pt x="1259111" y="282561"/>
                    <a:pt x="1247328" y="294343"/>
                  </a:cubicBezTo>
                  <a:cubicBezTo>
                    <a:pt x="1235546" y="306125"/>
                    <a:pt x="1219566" y="312745"/>
                    <a:pt x="1202903" y="312745"/>
                  </a:cubicBezTo>
                  <a:lnTo>
                    <a:pt x="62827" y="312745"/>
                  </a:lnTo>
                  <a:cubicBezTo>
                    <a:pt x="46164" y="312745"/>
                    <a:pt x="30184" y="306125"/>
                    <a:pt x="18402" y="294343"/>
                  </a:cubicBezTo>
                  <a:cubicBezTo>
                    <a:pt x="6619" y="282561"/>
                    <a:pt x="0" y="266581"/>
                    <a:pt x="0" y="249918"/>
                  </a:cubicBezTo>
                  <a:lnTo>
                    <a:pt x="0" y="62827"/>
                  </a:lnTo>
                  <a:cubicBezTo>
                    <a:pt x="0" y="46164"/>
                    <a:pt x="6619" y="30184"/>
                    <a:pt x="18402" y="18402"/>
                  </a:cubicBezTo>
                  <a:cubicBezTo>
                    <a:pt x="30184" y="6619"/>
                    <a:pt x="46164" y="0"/>
                    <a:pt x="62827" y="0"/>
                  </a:cubicBezTo>
                  <a:close/>
                </a:path>
              </a:pathLst>
            </a:custGeom>
            <a:solidFill>
              <a:srgbClr val="2B4B82"/>
            </a:solidFill>
          </p:spPr>
        </p:sp>
        <p:sp>
          <p:nvSpPr>
            <p:cNvPr name="TextBox 7" id="7"/>
            <p:cNvSpPr txBox="true"/>
            <p:nvPr/>
          </p:nvSpPr>
          <p:spPr>
            <a:xfrm>
              <a:off x="0" y="-38100"/>
              <a:ext cx="1265730"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4751866"/>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628140" y="5228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75057" y="2489857"/>
            <a:ext cx="8047378" cy="6749739"/>
          </a:xfrm>
          <a:custGeom>
            <a:avLst/>
            <a:gdLst/>
            <a:ahLst/>
            <a:cxnLst/>
            <a:rect r="r" b="b" t="t" l="l"/>
            <a:pathLst>
              <a:path h="6749739" w="8047378">
                <a:moveTo>
                  <a:pt x="0" y="0"/>
                </a:moveTo>
                <a:lnTo>
                  <a:pt x="8047379" y="0"/>
                </a:lnTo>
                <a:lnTo>
                  <a:pt x="8047379" y="6749738"/>
                </a:lnTo>
                <a:lnTo>
                  <a:pt x="0" y="6749738"/>
                </a:lnTo>
                <a:lnTo>
                  <a:pt x="0" y="0"/>
                </a:lnTo>
                <a:close/>
              </a:path>
            </a:pathLst>
          </a:custGeom>
          <a:blipFill>
            <a:blip r:embed="rId4"/>
            <a:stretch>
              <a:fillRect l="0" t="0" r="0" b="0"/>
            </a:stretch>
          </a:blipFill>
        </p:spPr>
      </p:sp>
      <p:sp>
        <p:nvSpPr>
          <p:cNvPr name="Freeform 13" id="13"/>
          <p:cNvSpPr/>
          <p:nvPr/>
        </p:nvSpPr>
        <p:spPr>
          <a:xfrm flipH="false" flipV="false" rot="0">
            <a:off x="9362903" y="2489857"/>
            <a:ext cx="8530475" cy="6749739"/>
          </a:xfrm>
          <a:custGeom>
            <a:avLst/>
            <a:gdLst/>
            <a:ahLst/>
            <a:cxnLst/>
            <a:rect r="r" b="b" t="t" l="l"/>
            <a:pathLst>
              <a:path h="6749739" w="8530475">
                <a:moveTo>
                  <a:pt x="0" y="0"/>
                </a:moveTo>
                <a:lnTo>
                  <a:pt x="8530475" y="0"/>
                </a:lnTo>
                <a:lnTo>
                  <a:pt x="8530475" y="6749738"/>
                </a:lnTo>
                <a:lnTo>
                  <a:pt x="0" y="6749738"/>
                </a:lnTo>
                <a:lnTo>
                  <a:pt x="0" y="0"/>
                </a:lnTo>
                <a:close/>
              </a:path>
            </a:pathLst>
          </a:custGeom>
          <a:blipFill>
            <a:blip r:embed="rId5"/>
            <a:stretch>
              <a:fillRect l="0" t="0" r="0" b="0"/>
            </a:stretch>
          </a:blipFill>
        </p:spPr>
      </p:sp>
      <p:sp>
        <p:nvSpPr>
          <p:cNvPr name="TextBox 14" id="14"/>
          <p:cNvSpPr txBox="true"/>
          <p:nvPr/>
        </p:nvSpPr>
        <p:spPr>
          <a:xfrm rot="0">
            <a:off x="7198267" y="9536596"/>
            <a:ext cx="3891467" cy="498439"/>
          </a:xfrm>
          <a:prstGeom prst="rect">
            <a:avLst/>
          </a:prstGeom>
        </p:spPr>
        <p:txBody>
          <a:bodyPr anchor="t" rtlCol="false" tIns="0" lIns="0" bIns="0" rIns="0">
            <a:spAutoFit/>
          </a:bodyPr>
          <a:lstStyle/>
          <a:p>
            <a:pPr algn="ctr">
              <a:lnSpc>
                <a:spcPts val="3888"/>
              </a:lnSpc>
              <a:spcBef>
                <a:spcPct val="0"/>
              </a:spcBef>
            </a:pPr>
            <a:r>
              <a:rPr lang="en-US" sz="3703">
                <a:solidFill>
                  <a:srgbClr val="2B4B82"/>
                </a:solidFill>
                <a:latin typeface="Clear Sans Bold"/>
                <a:ea typeface="Clear Sans Bold"/>
                <a:cs typeface="Clear Sans Bold"/>
                <a:sym typeface="Clear Sans Bold"/>
              </a:rPr>
              <a:t>Usecase  Diagram</a:t>
            </a:r>
          </a:p>
        </p:txBody>
      </p:sp>
      <p:sp>
        <p:nvSpPr>
          <p:cNvPr name="TextBox 15" id="15"/>
          <p:cNvSpPr txBox="true"/>
          <p:nvPr/>
        </p:nvSpPr>
        <p:spPr>
          <a:xfrm rot="0">
            <a:off x="675057" y="629603"/>
            <a:ext cx="3169682"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Diagram</a:t>
            </a:r>
          </a:p>
        </p:txBody>
      </p:sp>
    </p:spTree>
  </p:cSld>
  <p:clrMapOvr>
    <a:masterClrMapping/>
  </p:clrMapOvr>
  <p:transition spd="slow">
    <p:cover dir="ld"/>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6953239" y="-109865"/>
            <a:ext cx="2669523" cy="6157253"/>
            <a:chOff x="0" y="0"/>
            <a:chExt cx="703084" cy="1621663"/>
          </a:xfrm>
        </p:grpSpPr>
        <p:sp>
          <p:nvSpPr>
            <p:cNvPr name="Freeform 3" id="3"/>
            <p:cNvSpPr/>
            <p:nvPr/>
          </p:nvSpPr>
          <p:spPr>
            <a:xfrm flipH="false" flipV="false" rot="0">
              <a:off x="0" y="0"/>
              <a:ext cx="703084" cy="1621663"/>
            </a:xfrm>
            <a:custGeom>
              <a:avLst/>
              <a:gdLst/>
              <a:ahLst/>
              <a:cxnLst/>
              <a:rect r="r" b="b" t="t" l="l"/>
              <a:pathLst>
                <a:path h="1621663" w="703084">
                  <a:moveTo>
                    <a:pt x="0" y="0"/>
                  </a:moveTo>
                  <a:lnTo>
                    <a:pt x="703084" y="0"/>
                  </a:lnTo>
                  <a:lnTo>
                    <a:pt x="703084" y="1621663"/>
                  </a:lnTo>
                  <a:lnTo>
                    <a:pt x="0" y="1621663"/>
                  </a:lnTo>
                  <a:close/>
                </a:path>
              </a:pathLst>
            </a:custGeom>
            <a:solidFill>
              <a:srgbClr val="2B4B82"/>
            </a:solidFill>
          </p:spPr>
        </p:sp>
        <p:sp>
          <p:nvSpPr>
            <p:cNvPr name="TextBox 4" id="4"/>
            <p:cNvSpPr txBox="true"/>
            <p:nvPr/>
          </p:nvSpPr>
          <p:spPr>
            <a:xfrm>
              <a:off x="0" y="-38100"/>
              <a:ext cx="703084" cy="16597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4805819" cy="1187452"/>
            <a:chOff x="0" y="0"/>
            <a:chExt cx="1265730" cy="312745"/>
          </a:xfrm>
        </p:grpSpPr>
        <p:sp>
          <p:nvSpPr>
            <p:cNvPr name="Freeform 6" id="6"/>
            <p:cNvSpPr/>
            <p:nvPr/>
          </p:nvSpPr>
          <p:spPr>
            <a:xfrm flipH="false" flipV="false" rot="0">
              <a:off x="0" y="0"/>
              <a:ext cx="1265730" cy="312745"/>
            </a:xfrm>
            <a:custGeom>
              <a:avLst/>
              <a:gdLst/>
              <a:ahLst/>
              <a:cxnLst/>
              <a:rect r="r" b="b" t="t" l="l"/>
              <a:pathLst>
                <a:path h="312745" w="1265730">
                  <a:moveTo>
                    <a:pt x="62827" y="0"/>
                  </a:moveTo>
                  <a:lnTo>
                    <a:pt x="1202903" y="0"/>
                  </a:lnTo>
                  <a:cubicBezTo>
                    <a:pt x="1237601" y="0"/>
                    <a:pt x="1265730" y="28129"/>
                    <a:pt x="1265730" y="62827"/>
                  </a:cubicBezTo>
                  <a:lnTo>
                    <a:pt x="1265730" y="249918"/>
                  </a:lnTo>
                  <a:cubicBezTo>
                    <a:pt x="1265730" y="266581"/>
                    <a:pt x="1259111" y="282561"/>
                    <a:pt x="1247328" y="294343"/>
                  </a:cubicBezTo>
                  <a:cubicBezTo>
                    <a:pt x="1235546" y="306125"/>
                    <a:pt x="1219566" y="312745"/>
                    <a:pt x="1202903" y="312745"/>
                  </a:cubicBezTo>
                  <a:lnTo>
                    <a:pt x="62827" y="312745"/>
                  </a:lnTo>
                  <a:cubicBezTo>
                    <a:pt x="46164" y="312745"/>
                    <a:pt x="30184" y="306125"/>
                    <a:pt x="18402" y="294343"/>
                  </a:cubicBezTo>
                  <a:cubicBezTo>
                    <a:pt x="6619" y="282561"/>
                    <a:pt x="0" y="266581"/>
                    <a:pt x="0" y="249918"/>
                  </a:cubicBezTo>
                  <a:lnTo>
                    <a:pt x="0" y="62827"/>
                  </a:lnTo>
                  <a:cubicBezTo>
                    <a:pt x="0" y="46164"/>
                    <a:pt x="6619" y="30184"/>
                    <a:pt x="18402" y="18402"/>
                  </a:cubicBezTo>
                  <a:cubicBezTo>
                    <a:pt x="30184" y="6619"/>
                    <a:pt x="46164" y="0"/>
                    <a:pt x="62827" y="0"/>
                  </a:cubicBezTo>
                  <a:close/>
                </a:path>
              </a:pathLst>
            </a:custGeom>
            <a:solidFill>
              <a:srgbClr val="2B4B82"/>
            </a:solidFill>
          </p:spPr>
        </p:sp>
        <p:sp>
          <p:nvSpPr>
            <p:cNvPr name="TextBox 7" id="7"/>
            <p:cNvSpPr txBox="true"/>
            <p:nvPr/>
          </p:nvSpPr>
          <p:spPr>
            <a:xfrm>
              <a:off x="0" y="-38100"/>
              <a:ext cx="1265730"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172364" y="9258300"/>
            <a:ext cx="10694277" cy="1305791"/>
            <a:chOff x="0" y="0"/>
            <a:chExt cx="2816600" cy="343912"/>
          </a:xfrm>
        </p:grpSpPr>
        <p:sp>
          <p:nvSpPr>
            <p:cNvPr name="Freeform 9" id="9"/>
            <p:cNvSpPr/>
            <p:nvPr/>
          </p:nvSpPr>
          <p:spPr>
            <a:xfrm flipH="false" flipV="false" rot="0">
              <a:off x="0" y="0"/>
              <a:ext cx="2816600" cy="343912"/>
            </a:xfrm>
            <a:custGeom>
              <a:avLst/>
              <a:gdLst/>
              <a:ahLst/>
              <a:cxnLst/>
              <a:rect r="r" b="b" t="t" l="l"/>
              <a:pathLst>
                <a:path h="343912" w="2816600">
                  <a:moveTo>
                    <a:pt x="0" y="0"/>
                  </a:moveTo>
                  <a:lnTo>
                    <a:pt x="2816600" y="0"/>
                  </a:lnTo>
                  <a:lnTo>
                    <a:pt x="2816600" y="343912"/>
                  </a:lnTo>
                  <a:lnTo>
                    <a:pt x="0" y="343912"/>
                  </a:lnTo>
                  <a:close/>
                </a:path>
              </a:pathLst>
            </a:custGeom>
            <a:solidFill>
              <a:srgbClr val="2B4B82"/>
            </a:solidFill>
          </p:spPr>
        </p:sp>
        <p:sp>
          <p:nvSpPr>
            <p:cNvPr name="TextBox 10" id="10"/>
            <p:cNvSpPr txBox="true"/>
            <p:nvPr/>
          </p:nvSpPr>
          <p:spPr>
            <a:xfrm>
              <a:off x="0" y="-38100"/>
              <a:ext cx="2816600" cy="38201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561771" y="1957030"/>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144562" y="372609"/>
            <a:ext cx="11654085" cy="9541782"/>
          </a:xfrm>
          <a:custGeom>
            <a:avLst/>
            <a:gdLst/>
            <a:ahLst/>
            <a:cxnLst/>
            <a:rect r="r" b="b" t="t" l="l"/>
            <a:pathLst>
              <a:path h="9541782" w="11654085">
                <a:moveTo>
                  <a:pt x="0" y="0"/>
                </a:moveTo>
                <a:lnTo>
                  <a:pt x="11654085" y="0"/>
                </a:lnTo>
                <a:lnTo>
                  <a:pt x="11654085" y="9541782"/>
                </a:lnTo>
                <a:lnTo>
                  <a:pt x="0" y="9541782"/>
                </a:lnTo>
                <a:lnTo>
                  <a:pt x="0" y="0"/>
                </a:lnTo>
                <a:close/>
              </a:path>
            </a:pathLst>
          </a:custGeom>
          <a:blipFill>
            <a:blip r:embed="rId4"/>
            <a:stretch>
              <a:fillRect l="0" t="0" r="0" b="0"/>
            </a:stretch>
          </a:blipFill>
        </p:spPr>
      </p:sp>
      <p:sp>
        <p:nvSpPr>
          <p:cNvPr name="TextBox 13" id="13"/>
          <p:cNvSpPr txBox="true"/>
          <p:nvPr/>
        </p:nvSpPr>
        <p:spPr>
          <a:xfrm rot="0">
            <a:off x="1642756" y="4884420"/>
            <a:ext cx="3529608" cy="575310"/>
          </a:xfrm>
          <a:prstGeom prst="rect">
            <a:avLst/>
          </a:prstGeom>
        </p:spPr>
        <p:txBody>
          <a:bodyPr anchor="t" rtlCol="false" tIns="0" lIns="0" bIns="0" rIns="0">
            <a:spAutoFit/>
          </a:bodyPr>
          <a:lstStyle/>
          <a:p>
            <a:pPr algn="ctr">
              <a:lnSpc>
                <a:spcPts val="4410"/>
              </a:lnSpc>
              <a:spcBef>
                <a:spcPct val="0"/>
              </a:spcBef>
            </a:pPr>
            <a:r>
              <a:rPr lang="en-US" sz="4200">
                <a:solidFill>
                  <a:srgbClr val="2B4B82"/>
                </a:solidFill>
                <a:latin typeface="Clear Sans Bold"/>
                <a:ea typeface="Clear Sans Bold"/>
                <a:cs typeface="Clear Sans Bold"/>
                <a:sym typeface="Clear Sans Bold"/>
              </a:rPr>
              <a:t>Class Diagram</a:t>
            </a:r>
          </a:p>
        </p:txBody>
      </p:sp>
      <p:sp>
        <p:nvSpPr>
          <p:cNvPr name="TextBox 14" id="14"/>
          <p:cNvSpPr txBox="true"/>
          <p:nvPr/>
        </p:nvSpPr>
        <p:spPr>
          <a:xfrm rot="0">
            <a:off x="675057" y="629603"/>
            <a:ext cx="3169682"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Diagram</a:t>
            </a:r>
          </a:p>
        </p:txBody>
      </p:sp>
    </p:spTree>
  </p:cSld>
  <p:clrMapOvr>
    <a:masterClrMapping/>
  </p:clrMapOvr>
  <p:transition spd="fast">
    <p:wipe dir="r"/>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6953239" y="-109865"/>
            <a:ext cx="2669523" cy="6157253"/>
            <a:chOff x="0" y="0"/>
            <a:chExt cx="703084" cy="1621663"/>
          </a:xfrm>
        </p:grpSpPr>
        <p:sp>
          <p:nvSpPr>
            <p:cNvPr name="Freeform 3" id="3"/>
            <p:cNvSpPr/>
            <p:nvPr/>
          </p:nvSpPr>
          <p:spPr>
            <a:xfrm flipH="false" flipV="false" rot="0">
              <a:off x="0" y="0"/>
              <a:ext cx="703084" cy="1621663"/>
            </a:xfrm>
            <a:custGeom>
              <a:avLst/>
              <a:gdLst/>
              <a:ahLst/>
              <a:cxnLst/>
              <a:rect r="r" b="b" t="t" l="l"/>
              <a:pathLst>
                <a:path h="1621663" w="703084">
                  <a:moveTo>
                    <a:pt x="0" y="0"/>
                  </a:moveTo>
                  <a:lnTo>
                    <a:pt x="703084" y="0"/>
                  </a:lnTo>
                  <a:lnTo>
                    <a:pt x="703084" y="1621663"/>
                  </a:lnTo>
                  <a:lnTo>
                    <a:pt x="0" y="1621663"/>
                  </a:lnTo>
                  <a:close/>
                </a:path>
              </a:pathLst>
            </a:custGeom>
            <a:solidFill>
              <a:srgbClr val="2B4B82"/>
            </a:solidFill>
          </p:spPr>
        </p:sp>
        <p:sp>
          <p:nvSpPr>
            <p:cNvPr name="TextBox 4" id="4"/>
            <p:cNvSpPr txBox="true"/>
            <p:nvPr/>
          </p:nvSpPr>
          <p:spPr>
            <a:xfrm>
              <a:off x="0" y="-38100"/>
              <a:ext cx="703084" cy="165976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4805819" cy="1187452"/>
            <a:chOff x="0" y="0"/>
            <a:chExt cx="1265730" cy="312745"/>
          </a:xfrm>
        </p:grpSpPr>
        <p:sp>
          <p:nvSpPr>
            <p:cNvPr name="Freeform 6" id="6"/>
            <p:cNvSpPr/>
            <p:nvPr/>
          </p:nvSpPr>
          <p:spPr>
            <a:xfrm flipH="false" flipV="false" rot="0">
              <a:off x="0" y="0"/>
              <a:ext cx="1265730" cy="312745"/>
            </a:xfrm>
            <a:custGeom>
              <a:avLst/>
              <a:gdLst/>
              <a:ahLst/>
              <a:cxnLst/>
              <a:rect r="r" b="b" t="t" l="l"/>
              <a:pathLst>
                <a:path h="312745" w="1265730">
                  <a:moveTo>
                    <a:pt x="62827" y="0"/>
                  </a:moveTo>
                  <a:lnTo>
                    <a:pt x="1202903" y="0"/>
                  </a:lnTo>
                  <a:cubicBezTo>
                    <a:pt x="1237601" y="0"/>
                    <a:pt x="1265730" y="28129"/>
                    <a:pt x="1265730" y="62827"/>
                  </a:cubicBezTo>
                  <a:lnTo>
                    <a:pt x="1265730" y="249918"/>
                  </a:lnTo>
                  <a:cubicBezTo>
                    <a:pt x="1265730" y="266581"/>
                    <a:pt x="1259111" y="282561"/>
                    <a:pt x="1247328" y="294343"/>
                  </a:cubicBezTo>
                  <a:cubicBezTo>
                    <a:pt x="1235546" y="306125"/>
                    <a:pt x="1219566" y="312745"/>
                    <a:pt x="1202903" y="312745"/>
                  </a:cubicBezTo>
                  <a:lnTo>
                    <a:pt x="62827" y="312745"/>
                  </a:lnTo>
                  <a:cubicBezTo>
                    <a:pt x="46164" y="312745"/>
                    <a:pt x="30184" y="306125"/>
                    <a:pt x="18402" y="294343"/>
                  </a:cubicBezTo>
                  <a:cubicBezTo>
                    <a:pt x="6619" y="282561"/>
                    <a:pt x="0" y="266581"/>
                    <a:pt x="0" y="249918"/>
                  </a:cubicBezTo>
                  <a:lnTo>
                    <a:pt x="0" y="62827"/>
                  </a:lnTo>
                  <a:cubicBezTo>
                    <a:pt x="0" y="46164"/>
                    <a:pt x="6619" y="30184"/>
                    <a:pt x="18402" y="18402"/>
                  </a:cubicBezTo>
                  <a:cubicBezTo>
                    <a:pt x="30184" y="6619"/>
                    <a:pt x="46164" y="0"/>
                    <a:pt x="62827" y="0"/>
                  </a:cubicBezTo>
                  <a:close/>
                </a:path>
              </a:pathLst>
            </a:custGeom>
            <a:solidFill>
              <a:srgbClr val="2B4B82"/>
            </a:solidFill>
          </p:spPr>
        </p:sp>
        <p:sp>
          <p:nvSpPr>
            <p:cNvPr name="TextBox 7" id="7"/>
            <p:cNvSpPr txBox="true"/>
            <p:nvPr/>
          </p:nvSpPr>
          <p:spPr>
            <a:xfrm>
              <a:off x="0" y="-38100"/>
              <a:ext cx="1265730"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4751866"/>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628140" y="5228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45470" y="2425102"/>
            <a:ext cx="17197060" cy="6534883"/>
          </a:xfrm>
          <a:custGeom>
            <a:avLst/>
            <a:gdLst/>
            <a:ahLst/>
            <a:cxnLst/>
            <a:rect r="r" b="b" t="t" l="l"/>
            <a:pathLst>
              <a:path h="6534883" w="17197060">
                <a:moveTo>
                  <a:pt x="0" y="0"/>
                </a:moveTo>
                <a:lnTo>
                  <a:pt x="17197060" y="0"/>
                </a:lnTo>
                <a:lnTo>
                  <a:pt x="17197060" y="6534883"/>
                </a:lnTo>
                <a:lnTo>
                  <a:pt x="0" y="6534883"/>
                </a:lnTo>
                <a:lnTo>
                  <a:pt x="0" y="0"/>
                </a:lnTo>
                <a:close/>
              </a:path>
            </a:pathLst>
          </a:custGeom>
          <a:blipFill>
            <a:blip r:embed="rId4"/>
            <a:stretch>
              <a:fillRect l="0" t="0" r="0" b="0"/>
            </a:stretch>
          </a:blipFill>
        </p:spPr>
      </p:sp>
      <p:sp>
        <p:nvSpPr>
          <p:cNvPr name="TextBox 13" id="13"/>
          <p:cNvSpPr txBox="true"/>
          <p:nvPr/>
        </p:nvSpPr>
        <p:spPr>
          <a:xfrm rot="0">
            <a:off x="7094714" y="9315450"/>
            <a:ext cx="4098573" cy="498439"/>
          </a:xfrm>
          <a:prstGeom prst="rect">
            <a:avLst/>
          </a:prstGeom>
        </p:spPr>
        <p:txBody>
          <a:bodyPr anchor="t" rtlCol="false" tIns="0" lIns="0" bIns="0" rIns="0">
            <a:spAutoFit/>
          </a:bodyPr>
          <a:lstStyle/>
          <a:p>
            <a:pPr algn="ctr">
              <a:lnSpc>
                <a:spcPts val="3888"/>
              </a:lnSpc>
              <a:spcBef>
                <a:spcPct val="0"/>
              </a:spcBef>
            </a:pPr>
            <a:r>
              <a:rPr lang="en-US" sz="3703">
                <a:solidFill>
                  <a:srgbClr val="2B4B82"/>
                </a:solidFill>
                <a:latin typeface="Clear Sans Bold"/>
                <a:ea typeface="Clear Sans Bold"/>
                <a:cs typeface="Clear Sans Bold"/>
                <a:sym typeface="Clear Sans Bold"/>
              </a:rPr>
              <a:t>Sequence Diagram</a:t>
            </a:r>
          </a:p>
        </p:txBody>
      </p:sp>
      <p:sp>
        <p:nvSpPr>
          <p:cNvPr name="TextBox 14" id="14"/>
          <p:cNvSpPr txBox="true"/>
          <p:nvPr/>
        </p:nvSpPr>
        <p:spPr>
          <a:xfrm rot="0">
            <a:off x="675057" y="629603"/>
            <a:ext cx="3169682"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Diagram</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831283" y="4235795"/>
            <a:ext cx="7312717" cy="1221867"/>
          </a:xfrm>
          <a:prstGeom prst="rect">
            <a:avLst/>
          </a:prstGeom>
        </p:spPr>
        <p:txBody>
          <a:bodyPr anchor="t" rtlCol="false" tIns="0" lIns="0" bIns="0" rIns="0">
            <a:spAutoFit/>
          </a:bodyPr>
          <a:lstStyle/>
          <a:p>
            <a:pPr algn="l">
              <a:lnSpc>
                <a:spcPts val="9024"/>
              </a:lnSpc>
            </a:pPr>
            <a:r>
              <a:rPr lang="en-US" sz="9600" spc="-105">
                <a:solidFill>
                  <a:srgbClr val="2B4B82"/>
                </a:solidFill>
                <a:latin typeface="Clear Sans Bold"/>
                <a:ea typeface="Clear Sans Bold"/>
                <a:cs typeface="Clear Sans Bold"/>
                <a:sym typeface="Clear Sans Bold"/>
              </a:rPr>
              <a:t>IV. Phụ lục</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8512197"/>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bar graph"/>
          <p:cNvSpPr/>
          <p:nvPr/>
        </p:nvSpPr>
        <p:spPr>
          <a:xfrm flipH="false" flipV="false" rot="0">
            <a:off x="9544344" y="1951228"/>
            <a:ext cx="6977757" cy="7028876"/>
          </a:xfrm>
          <a:custGeom>
            <a:avLst/>
            <a:gdLst/>
            <a:ahLst/>
            <a:cxnLst/>
            <a:rect r="r" b="b" t="t" l="l"/>
            <a:pathLst>
              <a:path h="7028876" w="6977757">
                <a:moveTo>
                  <a:pt x="0" y="0"/>
                </a:moveTo>
                <a:lnTo>
                  <a:pt x="6977757" y="0"/>
                </a:lnTo>
                <a:lnTo>
                  <a:pt x="6977757" y="7028876"/>
                </a:lnTo>
                <a:lnTo>
                  <a:pt x="0" y="7028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44957" y="2422085"/>
            <a:ext cx="8099387" cy="3406014"/>
          </a:xfrm>
          <a:prstGeom prst="rect">
            <a:avLst/>
          </a:prstGeom>
        </p:spPr>
        <p:txBody>
          <a:bodyPr anchor="t" rtlCol="false" tIns="0" lIns="0" bIns="0" rIns="0">
            <a:spAutoFit/>
          </a:bodyPr>
          <a:lstStyle/>
          <a:p>
            <a:pPr algn="l">
              <a:lnSpc>
                <a:spcPts val="13815"/>
              </a:lnSpc>
            </a:pPr>
            <a:r>
              <a:rPr lang="en-US" sz="8799" b="true">
                <a:solidFill>
                  <a:srgbClr val="F7B4A7"/>
                </a:solidFill>
                <a:latin typeface="Clear Sans Bold"/>
                <a:ea typeface="Clear Sans Bold"/>
                <a:cs typeface="Clear Sans Bold"/>
                <a:sym typeface="Clear Sans Bold"/>
              </a:rPr>
              <a:t>Hướng phát triển của đề tài</a:t>
            </a:r>
          </a:p>
        </p:txBody>
      </p:sp>
      <p:sp>
        <p:nvSpPr>
          <p:cNvPr name="Freeform 4" id="4"/>
          <p:cNvSpPr/>
          <p:nvPr/>
        </p:nvSpPr>
        <p:spPr>
          <a:xfrm flipH="false" flipV="false" rot="0">
            <a:off x="14784697" y="8246569"/>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over dir="r"/>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n isometric lined file folder"/>
          <p:cNvSpPr/>
          <p:nvPr/>
        </p:nvSpPr>
        <p:spPr>
          <a:xfrm flipH="false" flipV="false" rot="0">
            <a:off x="1309758" y="1817226"/>
            <a:ext cx="3874545" cy="5122596"/>
          </a:xfrm>
          <a:custGeom>
            <a:avLst/>
            <a:gdLst/>
            <a:ahLst/>
            <a:cxnLst/>
            <a:rect r="r" b="b" t="t" l="l"/>
            <a:pathLst>
              <a:path h="5122596" w="3874545">
                <a:moveTo>
                  <a:pt x="0" y="0"/>
                </a:moveTo>
                <a:lnTo>
                  <a:pt x="3874546" y="0"/>
                </a:lnTo>
                <a:lnTo>
                  <a:pt x="3874546" y="5122595"/>
                </a:lnTo>
                <a:lnTo>
                  <a:pt x="0" y="5122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file folder"/>
          <p:cNvSpPr/>
          <p:nvPr/>
        </p:nvSpPr>
        <p:spPr>
          <a:xfrm flipH="false" flipV="false" rot="0">
            <a:off x="2380976" y="2607954"/>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file folder"/>
          <p:cNvSpPr/>
          <p:nvPr/>
        </p:nvSpPr>
        <p:spPr>
          <a:xfrm flipH="false" flipV="false" rot="0">
            <a:off x="3495732" y="3347179"/>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338908" y="1927869"/>
            <a:ext cx="6490573" cy="1226820"/>
          </a:xfrm>
          <a:prstGeom prst="rect">
            <a:avLst/>
          </a:prstGeom>
        </p:spPr>
        <p:txBody>
          <a:bodyPr anchor="t" rtlCol="false" tIns="0" lIns="0" bIns="0" rIns="0">
            <a:spAutoFit/>
          </a:bodyPr>
          <a:lstStyle/>
          <a:p>
            <a:pPr algn="ctr">
              <a:lnSpc>
                <a:spcPts val="10080"/>
              </a:lnSpc>
              <a:spcBef>
                <a:spcPct val="0"/>
              </a:spcBef>
            </a:pPr>
            <a:r>
              <a:rPr lang="en-US" b="true" sz="7200">
                <a:solidFill>
                  <a:srgbClr val="2B4B82"/>
                </a:solidFill>
                <a:latin typeface="Open Sans Bold"/>
                <a:ea typeface="Open Sans Bold"/>
                <a:cs typeface="Open Sans Bold"/>
                <a:sym typeface="Open Sans Bold"/>
              </a:rPr>
              <a:t>I. Mô tả đề tài </a:t>
            </a:r>
          </a:p>
        </p:txBody>
      </p:sp>
      <p:sp>
        <p:nvSpPr>
          <p:cNvPr name="TextBox 6" id="6"/>
          <p:cNvSpPr txBox="true"/>
          <p:nvPr/>
        </p:nvSpPr>
        <p:spPr>
          <a:xfrm rot="0">
            <a:off x="8099673" y="4283288"/>
            <a:ext cx="8910017" cy="380428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Nhóm nhận thức thấy cần có trung gian đứng ra để đánh giá và quản lý các sản phẩm tươi sống phục người dân cũng như là cầu nối liên kết giữa cung và cầu về mặt hàng thực phẩm sạch. Từ đấy hệ thống được xây dựng và ra đời.</a:t>
            </a:r>
          </a:p>
        </p:txBody>
      </p:sp>
      <p:sp>
        <p:nvSpPr>
          <p:cNvPr name="Freeform 7" id="7"/>
          <p:cNvSpPr/>
          <p:nvPr/>
        </p:nvSpPr>
        <p:spPr>
          <a:xfrm flipH="false" flipV="false" rot="0">
            <a:off x="14045825" y="899175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6090579" cy="2840668"/>
            <a:chOff x="0" y="0"/>
            <a:chExt cx="1604103" cy="748160"/>
          </a:xfrm>
        </p:grpSpPr>
        <p:sp>
          <p:nvSpPr>
            <p:cNvPr name="Freeform 3" id="3"/>
            <p:cNvSpPr/>
            <p:nvPr/>
          </p:nvSpPr>
          <p:spPr>
            <a:xfrm flipH="false" flipV="false" rot="0">
              <a:off x="0" y="0"/>
              <a:ext cx="1604103" cy="748160"/>
            </a:xfrm>
            <a:custGeom>
              <a:avLst/>
              <a:gdLst/>
              <a:ahLst/>
              <a:cxnLst/>
              <a:rect r="r" b="b" t="t" l="l"/>
              <a:pathLst>
                <a:path h="748160" w="1604103">
                  <a:moveTo>
                    <a:pt x="0" y="0"/>
                  </a:moveTo>
                  <a:lnTo>
                    <a:pt x="1604103" y="0"/>
                  </a:lnTo>
                  <a:lnTo>
                    <a:pt x="1604103" y="748160"/>
                  </a:lnTo>
                  <a:lnTo>
                    <a:pt x="0" y="748160"/>
                  </a:lnTo>
                  <a:close/>
                </a:path>
              </a:pathLst>
            </a:custGeom>
            <a:solidFill>
              <a:srgbClr val="2B4B82"/>
            </a:solidFill>
          </p:spPr>
        </p:sp>
        <p:sp>
          <p:nvSpPr>
            <p:cNvPr name="TextBox 4" id="4"/>
            <p:cNvSpPr txBox="true"/>
            <p:nvPr/>
          </p:nvSpPr>
          <p:spPr>
            <a:xfrm>
              <a:off x="0" y="-38100"/>
              <a:ext cx="1604103"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5150111" cy="1187452"/>
            <a:chOff x="0" y="0"/>
            <a:chExt cx="1356408" cy="312745"/>
          </a:xfrm>
        </p:grpSpPr>
        <p:sp>
          <p:nvSpPr>
            <p:cNvPr name="Freeform 6" id="6"/>
            <p:cNvSpPr/>
            <p:nvPr/>
          </p:nvSpPr>
          <p:spPr>
            <a:xfrm flipH="false" flipV="false" rot="0">
              <a:off x="0" y="0"/>
              <a:ext cx="1356408" cy="312745"/>
            </a:xfrm>
            <a:custGeom>
              <a:avLst/>
              <a:gdLst/>
              <a:ahLst/>
              <a:cxnLst/>
              <a:rect r="r" b="b" t="t" l="l"/>
              <a:pathLst>
                <a:path h="312745" w="1356408">
                  <a:moveTo>
                    <a:pt x="58627" y="0"/>
                  </a:moveTo>
                  <a:lnTo>
                    <a:pt x="1297781" y="0"/>
                  </a:lnTo>
                  <a:cubicBezTo>
                    <a:pt x="1330160" y="0"/>
                    <a:pt x="1356408" y="26248"/>
                    <a:pt x="1356408" y="58627"/>
                  </a:cubicBezTo>
                  <a:lnTo>
                    <a:pt x="1356408" y="254118"/>
                  </a:lnTo>
                  <a:cubicBezTo>
                    <a:pt x="1356408" y="286497"/>
                    <a:pt x="1330160" y="312745"/>
                    <a:pt x="1297781" y="312745"/>
                  </a:cubicBezTo>
                  <a:lnTo>
                    <a:pt x="58627" y="312745"/>
                  </a:lnTo>
                  <a:cubicBezTo>
                    <a:pt x="43078" y="312745"/>
                    <a:pt x="28166" y="306568"/>
                    <a:pt x="17171" y="295573"/>
                  </a:cubicBezTo>
                  <a:cubicBezTo>
                    <a:pt x="6177" y="284579"/>
                    <a:pt x="0" y="269667"/>
                    <a:pt x="0" y="254118"/>
                  </a:cubicBezTo>
                  <a:lnTo>
                    <a:pt x="0" y="58627"/>
                  </a:lnTo>
                  <a:cubicBezTo>
                    <a:pt x="0" y="26248"/>
                    <a:pt x="26248" y="0"/>
                    <a:pt x="58627" y="0"/>
                  </a:cubicBezTo>
                  <a:close/>
                </a:path>
              </a:pathLst>
            </a:custGeom>
            <a:solidFill>
              <a:srgbClr val="2B4B82"/>
            </a:solidFill>
          </p:spPr>
        </p:sp>
        <p:sp>
          <p:nvSpPr>
            <p:cNvPr name="TextBox 7" id="7"/>
            <p:cNvSpPr txBox="true"/>
            <p:nvPr/>
          </p:nvSpPr>
          <p:spPr>
            <a:xfrm>
              <a:off x="0" y="-38100"/>
              <a:ext cx="135640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2170" y="3582159"/>
            <a:ext cx="1334761" cy="4147573"/>
            <a:chOff x="0" y="0"/>
            <a:chExt cx="351542" cy="1092365"/>
          </a:xfrm>
        </p:grpSpPr>
        <p:sp>
          <p:nvSpPr>
            <p:cNvPr name="Freeform 9" id="9"/>
            <p:cNvSpPr/>
            <p:nvPr/>
          </p:nvSpPr>
          <p:spPr>
            <a:xfrm flipH="false" flipV="false" rot="0">
              <a:off x="0" y="0"/>
              <a:ext cx="351542" cy="1092365"/>
            </a:xfrm>
            <a:custGeom>
              <a:avLst/>
              <a:gdLst/>
              <a:ahLst/>
              <a:cxnLst/>
              <a:rect r="r" b="b" t="t" l="l"/>
              <a:pathLst>
                <a:path h="1092365" w="351542">
                  <a:moveTo>
                    <a:pt x="0" y="0"/>
                  </a:moveTo>
                  <a:lnTo>
                    <a:pt x="351542" y="0"/>
                  </a:lnTo>
                  <a:lnTo>
                    <a:pt x="351542" y="1092365"/>
                  </a:lnTo>
                  <a:lnTo>
                    <a:pt x="0" y="1092365"/>
                  </a:lnTo>
                  <a:close/>
                </a:path>
              </a:pathLst>
            </a:custGeom>
            <a:solidFill>
              <a:srgbClr val="2B4B82"/>
            </a:solidFill>
          </p:spPr>
        </p:sp>
        <p:sp>
          <p:nvSpPr>
            <p:cNvPr name="TextBox 10" id="10"/>
            <p:cNvSpPr txBox="true"/>
            <p:nvPr/>
          </p:nvSpPr>
          <p:spPr>
            <a:xfrm>
              <a:off x="0" y="-38100"/>
              <a:ext cx="351542" cy="11304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873238"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05210" y="2227330"/>
            <a:ext cx="13145026" cy="7524246"/>
          </a:xfrm>
          <a:custGeom>
            <a:avLst/>
            <a:gdLst/>
            <a:ahLst/>
            <a:cxnLst/>
            <a:rect r="r" b="b" t="t" l="l"/>
            <a:pathLst>
              <a:path h="7524246" w="13145026">
                <a:moveTo>
                  <a:pt x="0" y="0"/>
                </a:moveTo>
                <a:lnTo>
                  <a:pt x="13145026" y="0"/>
                </a:lnTo>
                <a:lnTo>
                  <a:pt x="13145026" y="7524245"/>
                </a:lnTo>
                <a:lnTo>
                  <a:pt x="0" y="7524245"/>
                </a:lnTo>
                <a:lnTo>
                  <a:pt x="0" y="0"/>
                </a:lnTo>
                <a:close/>
              </a:path>
            </a:pathLst>
          </a:custGeom>
          <a:blipFill>
            <a:blip r:embed="rId4"/>
            <a:stretch>
              <a:fillRect l="-18336" t="-6210" r="0" b="0"/>
            </a:stretch>
          </a:blipFill>
        </p:spPr>
      </p:sp>
      <p:sp>
        <p:nvSpPr>
          <p:cNvPr name="TextBox 13" id="13"/>
          <p:cNvSpPr txBox="true"/>
          <p:nvPr/>
        </p:nvSpPr>
        <p:spPr>
          <a:xfrm rot="0">
            <a:off x="405210" y="629603"/>
            <a:ext cx="3696295"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Phát triển</a:t>
            </a:r>
          </a:p>
        </p:txBody>
      </p:sp>
      <p:sp>
        <p:nvSpPr>
          <p:cNvPr name="TextBox 14" id="14"/>
          <p:cNvSpPr txBox="true"/>
          <p:nvPr/>
        </p:nvSpPr>
        <p:spPr>
          <a:xfrm rot="0">
            <a:off x="14152259" y="4804755"/>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Hệ thống AI tích hợp dưới dạng boxchat để hỗ trợ giải đáp</a:t>
            </a:r>
          </a:p>
        </p:txBody>
      </p:sp>
      <p:sp>
        <p:nvSpPr>
          <p:cNvPr name="TextBox 15" id="15"/>
          <p:cNvSpPr txBox="true"/>
          <p:nvPr/>
        </p:nvSpPr>
        <p:spPr>
          <a:xfrm rot="0">
            <a:off x="13717700" y="3515484"/>
            <a:ext cx="3087036"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Open Sans"/>
                <a:ea typeface="Open Sans"/>
                <a:cs typeface="Open Sans"/>
                <a:sym typeface="Open Sans"/>
              </a:rPr>
              <a:t>NoDYChat:</a:t>
            </a:r>
          </a:p>
        </p:txBody>
      </p:sp>
    </p:spTree>
  </p:cSld>
  <p:clrMapOvr>
    <a:masterClrMapping/>
  </p:clrMapOvr>
  <p:transition spd="fast">
    <p:cover dir="rd"/>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6090579" cy="2840668"/>
            <a:chOff x="0" y="0"/>
            <a:chExt cx="1604103" cy="748160"/>
          </a:xfrm>
        </p:grpSpPr>
        <p:sp>
          <p:nvSpPr>
            <p:cNvPr name="Freeform 3" id="3"/>
            <p:cNvSpPr/>
            <p:nvPr/>
          </p:nvSpPr>
          <p:spPr>
            <a:xfrm flipH="false" flipV="false" rot="0">
              <a:off x="0" y="0"/>
              <a:ext cx="1604103" cy="748160"/>
            </a:xfrm>
            <a:custGeom>
              <a:avLst/>
              <a:gdLst/>
              <a:ahLst/>
              <a:cxnLst/>
              <a:rect r="r" b="b" t="t" l="l"/>
              <a:pathLst>
                <a:path h="748160" w="1604103">
                  <a:moveTo>
                    <a:pt x="0" y="0"/>
                  </a:moveTo>
                  <a:lnTo>
                    <a:pt x="1604103" y="0"/>
                  </a:lnTo>
                  <a:lnTo>
                    <a:pt x="1604103" y="748160"/>
                  </a:lnTo>
                  <a:lnTo>
                    <a:pt x="0" y="748160"/>
                  </a:lnTo>
                  <a:close/>
                </a:path>
              </a:pathLst>
            </a:custGeom>
            <a:solidFill>
              <a:srgbClr val="2B4B82"/>
            </a:solidFill>
          </p:spPr>
        </p:sp>
        <p:sp>
          <p:nvSpPr>
            <p:cNvPr name="TextBox 4" id="4"/>
            <p:cNvSpPr txBox="true"/>
            <p:nvPr/>
          </p:nvSpPr>
          <p:spPr>
            <a:xfrm>
              <a:off x="0" y="-38100"/>
              <a:ext cx="1604103"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5150111" cy="1187452"/>
            <a:chOff x="0" y="0"/>
            <a:chExt cx="1356408" cy="312745"/>
          </a:xfrm>
        </p:grpSpPr>
        <p:sp>
          <p:nvSpPr>
            <p:cNvPr name="Freeform 6" id="6"/>
            <p:cNvSpPr/>
            <p:nvPr/>
          </p:nvSpPr>
          <p:spPr>
            <a:xfrm flipH="false" flipV="false" rot="0">
              <a:off x="0" y="0"/>
              <a:ext cx="1356408" cy="312745"/>
            </a:xfrm>
            <a:custGeom>
              <a:avLst/>
              <a:gdLst/>
              <a:ahLst/>
              <a:cxnLst/>
              <a:rect r="r" b="b" t="t" l="l"/>
              <a:pathLst>
                <a:path h="312745" w="1356408">
                  <a:moveTo>
                    <a:pt x="58627" y="0"/>
                  </a:moveTo>
                  <a:lnTo>
                    <a:pt x="1297781" y="0"/>
                  </a:lnTo>
                  <a:cubicBezTo>
                    <a:pt x="1330160" y="0"/>
                    <a:pt x="1356408" y="26248"/>
                    <a:pt x="1356408" y="58627"/>
                  </a:cubicBezTo>
                  <a:lnTo>
                    <a:pt x="1356408" y="254118"/>
                  </a:lnTo>
                  <a:cubicBezTo>
                    <a:pt x="1356408" y="286497"/>
                    <a:pt x="1330160" y="312745"/>
                    <a:pt x="1297781" y="312745"/>
                  </a:cubicBezTo>
                  <a:lnTo>
                    <a:pt x="58627" y="312745"/>
                  </a:lnTo>
                  <a:cubicBezTo>
                    <a:pt x="43078" y="312745"/>
                    <a:pt x="28166" y="306568"/>
                    <a:pt x="17171" y="295573"/>
                  </a:cubicBezTo>
                  <a:cubicBezTo>
                    <a:pt x="6177" y="284579"/>
                    <a:pt x="0" y="269667"/>
                    <a:pt x="0" y="254118"/>
                  </a:cubicBezTo>
                  <a:lnTo>
                    <a:pt x="0" y="58627"/>
                  </a:lnTo>
                  <a:cubicBezTo>
                    <a:pt x="0" y="26248"/>
                    <a:pt x="26248" y="0"/>
                    <a:pt x="58627" y="0"/>
                  </a:cubicBezTo>
                  <a:close/>
                </a:path>
              </a:pathLst>
            </a:custGeom>
            <a:solidFill>
              <a:srgbClr val="2B4B82"/>
            </a:solidFill>
          </p:spPr>
        </p:sp>
        <p:sp>
          <p:nvSpPr>
            <p:cNvPr name="TextBox 7" id="7"/>
            <p:cNvSpPr txBox="true"/>
            <p:nvPr/>
          </p:nvSpPr>
          <p:spPr>
            <a:xfrm>
              <a:off x="0" y="-38100"/>
              <a:ext cx="135640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2170" y="3582159"/>
            <a:ext cx="1334761" cy="4147573"/>
            <a:chOff x="0" y="0"/>
            <a:chExt cx="351542" cy="1092365"/>
          </a:xfrm>
        </p:grpSpPr>
        <p:sp>
          <p:nvSpPr>
            <p:cNvPr name="Freeform 9" id="9"/>
            <p:cNvSpPr/>
            <p:nvPr/>
          </p:nvSpPr>
          <p:spPr>
            <a:xfrm flipH="false" flipV="false" rot="0">
              <a:off x="0" y="0"/>
              <a:ext cx="351542" cy="1092365"/>
            </a:xfrm>
            <a:custGeom>
              <a:avLst/>
              <a:gdLst/>
              <a:ahLst/>
              <a:cxnLst/>
              <a:rect r="r" b="b" t="t" l="l"/>
              <a:pathLst>
                <a:path h="1092365" w="351542">
                  <a:moveTo>
                    <a:pt x="0" y="0"/>
                  </a:moveTo>
                  <a:lnTo>
                    <a:pt x="351542" y="0"/>
                  </a:lnTo>
                  <a:lnTo>
                    <a:pt x="351542" y="1092365"/>
                  </a:lnTo>
                  <a:lnTo>
                    <a:pt x="0" y="1092365"/>
                  </a:lnTo>
                  <a:close/>
                </a:path>
              </a:pathLst>
            </a:custGeom>
            <a:solidFill>
              <a:srgbClr val="2B4B82"/>
            </a:solidFill>
          </p:spPr>
        </p:sp>
        <p:sp>
          <p:nvSpPr>
            <p:cNvPr name="TextBox 10" id="10"/>
            <p:cNvSpPr txBox="true"/>
            <p:nvPr/>
          </p:nvSpPr>
          <p:spPr>
            <a:xfrm>
              <a:off x="0" y="-38100"/>
              <a:ext cx="351542" cy="11304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873238"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05210" y="2345560"/>
            <a:ext cx="11913114" cy="7412823"/>
          </a:xfrm>
          <a:custGeom>
            <a:avLst/>
            <a:gdLst/>
            <a:ahLst/>
            <a:cxnLst/>
            <a:rect r="r" b="b" t="t" l="l"/>
            <a:pathLst>
              <a:path h="7412823" w="11913114">
                <a:moveTo>
                  <a:pt x="0" y="0"/>
                </a:moveTo>
                <a:lnTo>
                  <a:pt x="11913114" y="0"/>
                </a:lnTo>
                <a:lnTo>
                  <a:pt x="11913114" y="7412823"/>
                </a:lnTo>
                <a:lnTo>
                  <a:pt x="0" y="7412823"/>
                </a:lnTo>
                <a:lnTo>
                  <a:pt x="0" y="0"/>
                </a:lnTo>
                <a:close/>
              </a:path>
            </a:pathLst>
          </a:custGeom>
          <a:blipFill>
            <a:blip r:embed="rId4"/>
            <a:stretch>
              <a:fillRect l="-1004" t="0" r="-48933" b="0"/>
            </a:stretch>
          </a:blipFill>
        </p:spPr>
      </p:sp>
      <p:sp>
        <p:nvSpPr>
          <p:cNvPr name="TextBox 13" id="13"/>
          <p:cNvSpPr txBox="true"/>
          <p:nvPr/>
        </p:nvSpPr>
        <p:spPr>
          <a:xfrm rot="0">
            <a:off x="405210" y="629603"/>
            <a:ext cx="3696295"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Phát triển</a:t>
            </a:r>
          </a:p>
        </p:txBody>
      </p:sp>
      <p:sp>
        <p:nvSpPr>
          <p:cNvPr name="TextBox 14" id="14"/>
          <p:cNvSpPr txBox="true"/>
          <p:nvPr/>
        </p:nvSpPr>
        <p:spPr>
          <a:xfrm rot="0">
            <a:off x="13554172" y="4629881"/>
            <a:ext cx="4416512" cy="31661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Định vị vị trí cửa hàng và nhà cung cấp tiến tới theo dõi đơn hàng thời gian thực</a:t>
            </a:r>
          </a:p>
        </p:txBody>
      </p:sp>
      <p:sp>
        <p:nvSpPr>
          <p:cNvPr name="TextBox 15" id="15"/>
          <p:cNvSpPr txBox="true"/>
          <p:nvPr/>
        </p:nvSpPr>
        <p:spPr>
          <a:xfrm rot="0">
            <a:off x="12814858" y="3505959"/>
            <a:ext cx="4116761" cy="669368"/>
          </a:xfrm>
          <a:prstGeom prst="rect">
            <a:avLst/>
          </a:prstGeom>
        </p:spPr>
        <p:txBody>
          <a:bodyPr anchor="t" rtlCol="false" tIns="0" lIns="0" bIns="0" rIns="0">
            <a:spAutoFit/>
          </a:bodyPr>
          <a:lstStyle/>
          <a:p>
            <a:pPr algn="ctr">
              <a:lnSpc>
                <a:spcPts val="5468"/>
              </a:lnSpc>
              <a:spcBef>
                <a:spcPct val="0"/>
              </a:spcBef>
            </a:pPr>
            <a:r>
              <a:rPr lang="en-US" sz="3905">
                <a:solidFill>
                  <a:srgbClr val="000000"/>
                </a:solidFill>
                <a:latin typeface="Open Sans"/>
                <a:ea typeface="Open Sans"/>
                <a:cs typeface="Open Sans"/>
                <a:sym typeface="Open Sans"/>
              </a:rPr>
              <a:t>Bản đồ khu vực:</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6090579" cy="2840668"/>
            <a:chOff x="0" y="0"/>
            <a:chExt cx="1604103" cy="748160"/>
          </a:xfrm>
        </p:grpSpPr>
        <p:sp>
          <p:nvSpPr>
            <p:cNvPr name="Freeform 3" id="3"/>
            <p:cNvSpPr/>
            <p:nvPr/>
          </p:nvSpPr>
          <p:spPr>
            <a:xfrm flipH="false" flipV="false" rot="0">
              <a:off x="0" y="0"/>
              <a:ext cx="1604103" cy="748160"/>
            </a:xfrm>
            <a:custGeom>
              <a:avLst/>
              <a:gdLst/>
              <a:ahLst/>
              <a:cxnLst/>
              <a:rect r="r" b="b" t="t" l="l"/>
              <a:pathLst>
                <a:path h="748160" w="1604103">
                  <a:moveTo>
                    <a:pt x="0" y="0"/>
                  </a:moveTo>
                  <a:lnTo>
                    <a:pt x="1604103" y="0"/>
                  </a:lnTo>
                  <a:lnTo>
                    <a:pt x="1604103" y="748160"/>
                  </a:lnTo>
                  <a:lnTo>
                    <a:pt x="0" y="748160"/>
                  </a:lnTo>
                  <a:close/>
                </a:path>
              </a:pathLst>
            </a:custGeom>
            <a:solidFill>
              <a:srgbClr val="2B4B82"/>
            </a:solidFill>
          </p:spPr>
        </p:sp>
        <p:sp>
          <p:nvSpPr>
            <p:cNvPr name="TextBox 4" id="4"/>
            <p:cNvSpPr txBox="true"/>
            <p:nvPr/>
          </p:nvSpPr>
          <p:spPr>
            <a:xfrm>
              <a:off x="0" y="-38100"/>
              <a:ext cx="1604103"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5150111" cy="1187452"/>
            <a:chOff x="0" y="0"/>
            <a:chExt cx="1356408" cy="312745"/>
          </a:xfrm>
        </p:grpSpPr>
        <p:sp>
          <p:nvSpPr>
            <p:cNvPr name="Freeform 6" id="6"/>
            <p:cNvSpPr/>
            <p:nvPr/>
          </p:nvSpPr>
          <p:spPr>
            <a:xfrm flipH="false" flipV="false" rot="0">
              <a:off x="0" y="0"/>
              <a:ext cx="1356408" cy="312745"/>
            </a:xfrm>
            <a:custGeom>
              <a:avLst/>
              <a:gdLst/>
              <a:ahLst/>
              <a:cxnLst/>
              <a:rect r="r" b="b" t="t" l="l"/>
              <a:pathLst>
                <a:path h="312745" w="1356408">
                  <a:moveTo>
                    <a:pt x="58627" y="0"/>
                  </a:moveTo>
                  <a:lnTo>
                    <a:pt x="1297781" y="0"/>
                  </a:lnTo>
                  <a:cubicBezTo>
                    <a:pt x="1330160" y="0"/>
                    <a:pt x="1356408" y="26248"/>
                    <a:pt x="1356408" y="58627"/>
                  </a:cubicBezTo>
                  <a:lnTo>
                    <a:pt x="1356408" y="254118"/>
                  </a:lnTo>
                  <a:cubicBezTo>
                    <a:pt x="1356408" y="286497"/>
                    <a:pt x="1330160" y="312745"/>
                    <a:pt x="1297781" y="312745"/>
                  </a:cubicBezTo>
                  <a:lnTo>
                    <a:pt x="58627" y="312745"/>
                  </a:lnTo>
                  <a:cubicBezTo>
                    <a:pt x="43078" y="312745"/>
                    <a:pt x="28166" y="306568"/>
                    <a:pt x="17171" y="295573"/>
                  </a:cubicBezTo>
                  <a:cubicBezTo>
                    <a:pt x="6177" y="284579"/>
                    <a:pt x="0" y="269667"/>
                    <a:pt x="0" y="254118"/>
                  </a:cubicBezTo>
                  <a:lnTo>
                    <a:pt x="0" y="58627"/>
                  </a:lnTo>
                  <a:cubicBezTo>
                    <a:pt x="0" y="26248"/>
                    <a:pt x="26248" y="0"/>
                    <a:pt x="58627" y="0"/>
                  </a:cubicBezTo>
                  <a:close/>
                </a:path>
              </a:pathLst>
            </a:custGeom>
            <a:solidFill>
              <a:srgbClr val="2B4B82"/>
            </a:solidFill>
          </p:spPr>
        </p:sp>
        <p:sp>
          <p:nvSpPr>
            <p:cNvPr name="TextBox 7" id="7"/>
            <p:cNvSpPr txBox="true"/>
            <p:nvPr/>
          </p:nvSpPr>
          <p:spPr>
            <a:xfrm>
              <a:off x="0" y="-38100"/>
              <a:ext cx="135640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2170" y="3582159"/>
            <a:ext cx="1334761" cy="4147573"/>
            <a:chOff x="0" y="0"/>
            <a:chExt cx="351542" cy="1092365"/>
          </a:xfrm>
        </p:grpSpPr>
        <p:sp>
          <p:nvSpPr>
            <p:cNvPr name="Freeform 9" id="9"/>
            <p:cNvSpPr/>
            <p:nvPr/>
          </p:nvSpPr>
          <p:spPr>
            <a:xfrm flipH="false" flipV="false" rot="0">
              <a:off x="0" y="0"/>
              <a:ext cx="351542" cy="1092365"/>
            </a:xfrm>
            <a:custGeom>
              <a:avLst/>
              <a:gdLst/>
              <a:ahLst/>
              <a:cxnLst/>
              <a:rect r="r" b="b" t="t" l="l"/>
              <a:pathLst>
                <a:path h="1092365" w="351542">
                  <a:moveTo>
                    <a:pt x="0" y="0"/>
                  </a:moveTo>
                  <a:lnTo>
                    <a:pt x="351542" y="0"/>
                  </a:lnTo>
                  <a:lnTo>
                    <a:pt x="351542" y="1092365"/>
                  </a:lnTo>
                  <a:lnTo>
                    <a:pt x="0" y="1092365"/>
                  </a:lnTo>
                  <a:close/>
                </a:path>
              </a:pathLst>
            </a:custGeom>
            <a:solidFill>
              <a:srgbClr val="2B4B82"/>
            </a:solidFill>
          </p:spPr>
        </p:sp>
        <p:sp>
          <p:nvSpPr>
            <p:cNvPr name="TextBox 10" id="10"/>
            <p:cNvSpPr txBox="true"/>
            <p:nvPr/>
          </p:nvSpPr>
          <p:spPr>
            <a:xfrm>
              <a:off x="0" y="-38100"/>
              <a:ext cx="351542" cy="11304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873238"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05210" y="2722650"/>
            <a:ext cx="13581881" cy="7063726"/>
          </a:xfrm>
          <a:custGeom>
            <a:avLst/>
            <a:gdLst/>
            <a:ahLst/>
            <a:cxnLst/>
            <a:rect r="r" b="b" t="t" l="l"/>
            <a:pathLst>
              <a:path h="7063726" w="13581881">
                <a:moveTo>
                  <a:pt x="0" y="0"/>
                </a:moveTo>
                <a:lnTo>
                  <a:pt x="13581881" y="0"/>
                </a:lnTo>
                <a:lnTo>
                  <a:pt x="13581881" y="7063726"/>
                </a:lnTo>
                <a:lnTo>
                  <a:pt x="0" y="7063726"/>
                </a:lnTo>
                <a:lnTo>
                  <a:pt x="0" y="0"/>
                </a:lnTo>
                <a:close/>
              </a:path>
            </a:pathLst>
          </a:custGeom>
          <a:blipFill>
            <a:blip r:embed="rId4"/>
            <a:stretch>
              <a:fillRect l="0" t="0" r="-1232" b="0"/>
            </a:stretch>
          </a:blipFill>
        </p:spPr>
      </p:sp>
      <p:sp>
        <p:nvSpPr>
          <p:cNvPr name="TextBox 13" id="13"/>
          <p:cNvSpPr txBox="true"/>
          <p:nvPr/>
        </p:nvSpPr>
        <p:spPr>
          <a:xfrm rot="0">
            <a:off x="405210" y="629603"/>
            <a:ext cx="3696295"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Phát triển</a:t>
            </a:r>
          </a:p>
        </p:txBody>
      </p:sp>
      <p:sp>
        <p:nvSpPr>
          <p:cNvPr name="TextBox 14" id="14"/>
          <p:cNvSpPr txBox="true"/>
          <p:nvPr/>
        </p:nvSpPr>
        <p:spPr>
          <a:xfrm rot="0">
            <a:off x="14405093" y="4530090"/>
            <a:ext cx="2143782"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Open Sans"/>
                <a:ea typeface="Open Sans"/>
                <a:cs typeface="Open Sans"/>
                <a:sym typeface="Open Sans"/>
              </a:rPr>
              <a:t>Mailbox:</a:t>
            </a:r>
          </a:p>
        </p:txBody>
      </p:sp>
      <p:sp>
        <p:nvSpPr>
          <p:cNvPr name="TextBox 15" id="15"/>
          <p:cNvSpPr txBox="true"/>
          <p:nvPr/>
        </p:nvSpPr>
        <p:spPr>
          <a:xfrm rot="0">
            <a:off x="14873238" y="5589270"/>
            <a:ext cx="3001752" cy="31661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Hoàn thiện việc gửi thư trực tiếp trên hệ thống qua Email</a:t>
            </a:r>
          </a:p>
        </p:txBody>
      </p:sp>
    </p:spTree>
  </p:cSld>
  <p:clrMapOvr>
    <a:masterClrMapping/>
  </p:clrMapOvr>
  <p:transition spd="fast">
    <p:push dir="r"/>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6090579" cy="2840668"/>
            <a:chOff x="0" y="0"/>
            <a:chExt cx="1604103" cy="748160"/>
          </a:xfrm>
        </p:grpSpPr>
        <p:sp>
          <p:nvSpPr>
            <p:cNvPr name="Freeform 3" id="3"/>
            <p:cNvSpPr/>
            <p:nvPr/>
          </p:nvSpPr>
          <p:spPr>
            <a:xfrm flipH="false" flipV="false" rot="0">
              <a:off x="0" y="0"/>
              <a:ext cx="1604103" cy="748160"/>
            </a:xfrm>
            <a:custGeom>
              <a:avLst/>
              <a:gdLst/>
              <a:ahLst/>
              <a:cxnLst/>
              <a:rect r="r" b="b" t="t" l="l"/>
              <a:pathLst>
                <a:path h="748160" w="1604103">
                  <a:moveTo>
                    <a:pt x="0" y="0"/>
                  </a:moveTo>
                  <a:lnTo>
                    <a:pt x="1604103" y="0"/>
                  </a:lnTo>
                  <a:lnTo>
                    <a:pt x="1604103" y="748160"/>
                  </a:lnTo>
                  <a:lnTo>
                    <a:pt x="0" y="748160"/>
                  </a:lnTo>
                  <a:close/>
                </a:path>
              </a:pathLst>
            </a:custGeom>
            <a:solidFill>
              <a:srgbClr val="2B4B82"/>
            </a:solidFill>
          </p:spPr>
        </p:sp>
        <p:sp>
          <p:nvSpPr>
            <p:cNvPr name="TextBox 4" id="4"/>
            <p:cNvSpPr txBox="true"/>
            <p:nvPr/>
          </p:nvSpPr>
          <p:spPr>
            <a:xfrm>
              <a:off x="0" y="-38100"/>
              <a:ext cx="1604103"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5150111" cy="1187452"/>
            <a:chOff x="0" y="0"/>
            <a:chExt cx="1356408" cy="312745"/>
          </a:xfrm>
        </p:grpSpPr>
        <p:sp>
          <p:nvSpPr>
            <p:cNvPr name="Freeform 6" id="6"/>
            <p:cNvSpPr/>
            <p:nvPr/>
          </p:nvSpPr>
          <p:spPr>
            <a:xfrm flipH="false" flipV="false" rot="0">
              <a:off x="0" y="0"/>
              <a:ext cx="1356408" cy="312745"/>
            </a:xfrm>
            <a:custGeom>
              <a:avLst/>
              <a:gdLst/>
              <a:ahLst/>
              <a:cxnLst/>
              <a:rect r="r" b="b" t="t" l="l"/>
              <a:pathLst>
                <a:path h="312745" w="1356408">
                  <a:moveTo>
                    <a:pt x="58627" y="0"/>
                  </a:moveTo>
                  <a:lnTo>
                    <a:pt x="1297781" y="0"/>
                  </a:lnTo>
                  <a:cubicBezTo>
                    <a:pt x="1330160" y="0"/>
                    <a:pt x="1356408" y="26248"/>
                    <a:pt x="1356408" y="58627"/>
                  </a:cubicBezTo>
                  <a:lnTo>
                    <a:pt x="1356408" y="254118"/>
                  </a:lnTo>
                  <a:cubicBezTo>
                    <a:pt x="1356408" y="286497"/>
                    <a:pt x="1330160" y="312745"/>
                    <a:pt x="1297781" y="312745"/>
                  </a:cubicBezTo>
                  <a:lnTo>
                    <a:pt x="58627" y="312745"/>
                  </a:lnTo>
                  <a:cubicBezTo>
                    <a:pt x="43078" y="312745"/>
                    <a:pt x="28166" y="306568"/>
                    <a:pt x="17171" y="295573"/>
                  </a:cubicBezTo>
                  <a:cubicBezTo>
                    <a:pt x="6177" y="284579"/>
                    <a:pt x="0" y="269667"/>
                    <a:pt x="0" y="254118"/>
                  </a:cubicBezTo>
                  <a:lnTo>
                    <a:pt x="0" y="58627"/>
                  </a:lnTo>
                  <a:cubicBezTo>
                    <a:pt x="0" y="26248"/>
                    <a:pt x="26248" y="0"/>
                    <a:pt x="58627" y="0"/>
                  </a:cubicBezTo>
                  <a:close/>
                </a:path>
              </a:pathLst>
            </a:custGeom>
            <a:solidFill>
              <a:srgbClr val="2B4B82"/>
            </a:solidFill>
          </p:spPr>
        </p:sp>
        <p:sp>
          <p:nvSpPr>
            <p:cNvPr name="TextBox 7" id="7"/>
            <p:cNvSpPr txBox="true"/>
            <p:nvPr/>
          </p:nvSpPr>
          <p:spPr>
            <a:xfrm>
              <a:off x="0" y="-38100"/>
              <a:ext cx="135640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2170" y="3582159"/>
            <a:ext cx="1334761" cy="4147573"/>
            <a:chOff x="0" y="0"/>
            <a:chExt cx="351542" cy="1092365"/>
          </a:xfrm>
        </p:grpSpPr>
        <p:sp>
          <p:nvSpPr>
            <p:cNvPr name="Freeform 9" id="9"/>
            <p:cNvSpPr/>
            <p:nvPr/>
          </p:nvSpPr>
          <p:spPr>
            <a:xfrm flipH="false" flipV="false" rot="0">
              <a:off x="0" y="0"/>
              <a:ext cx="351542" cy="1092365"/>
            </a:xfrm>
            <a:custGeom>
              <a:avLst/>
              <a:gdLst/>
              <a:ahLst/>
              <a:cxnLst/>
              <a:rect r="r" b="b" t="t" l="l"/>
              <a:pathLst>
                <a:path h="1092365" w="351542">
                  <a:moveTo>
                    <a:pt x="0" y="0"/>
                  </a:moveTo>
                  <a:lnTo>
                    <a:pt x="351542" y="0"/>
                  </a:lnTo>
                  <a:lnTo>
                    <a:pt x="351542" y="1092365"/>
                  </a:lnTo>
                  <a:lnTo>
                    <a:pt x="0" y="1092365"/>
                  </a:lnTo>
                  <a:close/>
                </a:path>
              </a:pathLst>
            </a:custGeom>
            <a:solidFill>
              <a:srgbClr val="2B4B82"/>
            </a:solidFill>
          </p:spPr>
        </p:sp>
        <p:sp>
          <p:nvSpPr>
            <p:cNvPr name="TextBox 10" id="10"/>
            <p:cNvSpPr txBox="true"/>
            <p:nvPr/>
          </p:nvSpPr>
          <p:spPr>
            <a:xfrm>
              <a:off x="0" y="-38100"/>
              <a:ext cx="351542" cy="11304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873238"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05210" y="2735305"/>
            <a:ext cx="13645936" cy="7061772"/>
          </a:xfrm>
          <a:custGeom>
            <a:avLst/>
            <a:gdLst/>
            <a:ahLst/>
            <a:cxnLst/>
            <a:rect r="r" b="b" t="t" l="l"/>
            <a:pathLst>
              <a:path h="7061772" w="13645936">
                <a:moveTo>
                  <a:pt x="0" y="0"/>
                </a:moveTo>
                <a:lnTo>
                  <a:pt x="13645936" y="0"/>
                </a:lnTo>
                <a:lnTo>
                  <a:pt x="13645936" y="7061772"/>
                </a:lnTo>
                <a:lnTo>
                  <a:pt x="0" y="7061772"/>
                </a:lnTo>
                <a:lnTo>
                  <a:pt x="0" y="0"/>
                </a:lnTo>
                <a:close/>
              </a:path>
            </a:pathLst>
          </a:custGeom>
          <a:blipFill>
            <a:blip r:embed="rId4"/>
            <a:stretch>
              <a:fillRect l="0" t="0" r="0" b="0"/>
            </a:stretch>
          </a:blipFill>
        </p:spPr>
      </p:sp>
      <p:sp>
        <p:nvSpPr>
          <p:cNvPr name="TextBox 13" id="13"/>
          <p:cNvSpPr txBox="true"/>
          <p:nvPr/>
        </p:nvSpPr>
        <p:spPr>
          <a:xfrm rot="0">
            <a:off x="405210" y="629603"/>
            <a:ext cx="3696295"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Phát triển</a:t>
            </a:r>
          </a:p>
        </p:txBody>
      </p:sp>
      <p:sp>
        <p:nvSpPr>
          <p:cNvPr name="TextBox 14" id="14"/>
          <p:cNvSpPr txBox="true"/>
          <p:nvPr/>
        </p:nvSpPr>
        <p:spPr>
          <a:xfrm rot="0">
            <a:off x="14218611" y="5816740"/>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Phân quyền quản lý và nhân viên với chức năng khác nhau </a:t>
            </a:r>
          </a:p>
        </p:txBody>
      </p:sp>
      <p:sp>
        <p:nvSpPr>
          <p:cNvPr name="TextBox 15" id="15"/>
          <p:cNvSpPr txBox="true"/>
          <p:nvPr/>
        </p:nvSpPr>
        <p:spPr>
          <a:xfrm rot="0">
            <a:off x="15047610" y="4803457"/>
            <a:ext cx="2136503"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Open Sans"/>
                <a:ea typeface="Open Sans"/>
                <a:cs typeface="Open Sans"/>
                <a:sym typeface="Open Sans"/>
              </a:rPr>
              <a:t>Member:</a:t>
            </a:r>
          </a:p>
        </p:txBody>
      </p:sp>
    </p:spTree>
  </p:cSld>
  <p:clrMapOvr>
    <a:masterClrMapping/>
  </p:clrMapOvr>
  <p:transition spd="fast">
    <p:cover dir="ru"/>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6090579" cy="2840668"/>
            <a:chOff x="0" y="0"/>
            <a:chExt cx="1604103" cy="748160"/>
          </a:xfrm>
        </p:grpSpPr>
        <p:sp>
          <p:nvSpPr>
            <p:cNvPr name="Freeform 3" id="3"/>
            <p:cNvSpPr/>
            <p:nvPr/>
          </p:nvSpPr>
          <p:spPr>
            <a:xfrm flipH="false" flipV="false" rot="0">
              <a:off x="0" y="0"/>
              <a:ext cx="1604103" cy="748160"/>
            </a:xfrm>
            <a:custGeom>
              <a:avLst/>
              <a:gdLst/>
              <a:ahLst/>
              <a:cxnLst/>
              <a:rect r="r" b="b" t="t" l="l"/>
              <a:pathLst>
                <a:path h="748160" w="1604103">
                  <a:moveTo>
                    <a:pt x="0" y="0"/>
                  </a:moveTo>
                  <a:lnTo>
                    <a:pt x="1604103" y="0"/>
                  </a:lnTo>
                  <a:lnTo>
                    <a:pt x="1604103" y="748160"/>
                  </a:lnTo>
                  <a:lnTo>
                    <a:pt x="0" y="748160"/>
                  </a:lnTo>
                  <a:close/>
                </a:path>
              </a:pathLst>
            </a:custGeom>
            <a:solidFill>
              <a:srgbClr val="2B4B82"/>
            </a:solidFill>
          </p:spPr>
        </p:sp>
        <p:sp>
          <p:nvSpPr>
            <p:cNvPr name="TextBox 4" id="4"/>
            <p:cNvSpPr txBox="true"/>
            <p:nvPr/>
          </p:nvSpPr>
          <p:spPr>
            <a:xfrm>
              <a:off x="0" y="-38100"/>
              <a:ext cx="1604103"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5150111" cy="1187452"/>
            <a:chOff x="0" y="0"/>
            <a:chExt cx="1356408" cy="312745"/>
          </a:xfrm>
        </p:grpSpPr>
        <p:sp>
          <p:nvSpPr>
            <p:cNvPr name="Freeform 6" id="6"/>
            <p:cNvSpPr/>
            <p:nvPr/>
          </p:nvSpPr>
          <p:spPr>
            <a:xfrm flipH="false" flipV="false" rot="0">
              <a:off x="0" y="0"/>
              <a:ext cx="1356408" cy="312745"/>
            </a:xfrm>
            <a:custGeom>
              <a:avLst/>
              <a:gdLst/>
              <a:ahLst/>
              <a:cxnLst/>
              <a:rect r="r" b="b" t="t" l="l"/>
              <a:pathLst>
                <a:path h="312745" w="1356408">
                  <a:moveTo>
                    <a:pt x="58627" y="0"/>
                  </a:moveTo>
                  <a:lnTo>
                    <a:pt x="1297781" y="0"/>
                  </a:lnTo>
                  <a:cubicBezTo>
                    <a:pt x="1330160" y="0"/>
                    <a:pt x="1356408" y="26248"/>
                    <a:pt x="1356408" y="58627"/>
                  </a:cubicBezTo>
                  <a:lnTo>
                    <a:pt x="1356408" y="254118"/>
                  </a:lnTo>
                  <a:cubicBezTo>
                    <a:pt x="1356408" y="286497"/>
                    <a:pt x="1330160" y="312745"/>
                    <a:pt x="1297781" y="312745"/>
                  </a:cubicBezTo>
                  <a:lnTo>
                    <a:pt x="58627" y="312745"/>
                  </a:lnTo>
                  <a:cubicBezTo>
                    <a:pt x="43078" y="312745"/>
                    <a:pt x="28166" y="306568"/>
                    <a:pt x="17171" y="295573"/>
                  </a:cubicBezTo>
                  <a:cubicBezTo>
                    <a:pt x="6177" y="284579"/>
                    <a:pt x="0" y="269667"/>
                    <a:pt x="0" y="254118"/>
                  </a:cubicBezTo>
                  <a:lnTo>
                    <a:pt x="0" y="58627"/>
                  </a:lnTo>
                  <a:cubicBezTo>
                    <a:pt x="0" y="26248"/>
                    <a:pt x="26248" y="0"/>
                    <a:pt x="58627" y="0"/>
                  </a:cubicBezTo>
                  <a:close/>
                </a:path>
              </a:pathLst>
            </a:custGeom>
            <a:solidFill>
              <a:srgbClr val="2B4B82"/>
            </a:solidFill>
          </p:spPr>
        </p:sp>
        <p:sp>
          <p:nvSpPr>
            <p:cNvPr name="TextBox 7" id="7"/>
            <p:cNvSpPr txBox="true"/>
            <p:nvPr/>
          </p:nvSpPr>
          <p:spPr>
            <a:xfrm>
              <a:off x="0" y="-38100"/>
              <a:ext cx="135640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2170" y="3582159"/>
            <a:ext cx="1334761" cy="4147573"/>
            <a:chOff x="0" y="0"/>
            <a:chExt cx="351542" cy="1092365"/>
          </a:xfrm>
        </p:grpSpPr>
        <p:sp>
          <p:nvSpPr>
            <p:cNvPr name="Freeform 9" id="9"/>
            <p:cNvSpPr/>
            <p:nvPr/>
          </p:nvSpPr>
          <p:spPr>
            <a:xfrm flipH="false" flipV="false" rot="0">
              <a:off x="0" y="0"/>
              <a:ext cx="351542" cy="1092365"/>
            </a:xfrm>
            <a:custGeom>
              <a:avLst/>
              <a:gdLst/>
              <a:ahLst/>
              <a:cxnLst/>
              <a:rect r="r" b="b" t="t" l="l"/>
              <a:pathLst>
                <a:path h="1092365" w="351542">
                  <a:moveTo>
                    <a:pt x="0" y="0"/>
                  </a:moveTo>
                  <a:lnTo>
                    <a:pt x="351542" y="0"/>
                  </a:lnTo>
                  <a:lnTo>
                    <a:pt x="351542" y="1092365"/>
                  </a:lnTo>
                  <a:lnTo>
                    <a:pt x="0" y="1092365"/>
                  </a:lnTo>
                  <a:close/>
                </a:path>
              </a:pathLst>
            </a:custGeom>
            <a:solidFill>
              <a:srgbClr val="2B4B82"/>
            </a:solidFill>
          </p:spPr>
        </p:sp>
        <p:sp>
          <p:nvSpPr>
            <p:cNvPr name="TextBox 10" id="10"/>
            <p:cNvSpPr txBox="true"/>
            <p:nvPr/>
          </p:nvSpPr>
          <p:spPr>
            <a:xfrm>
              <a:off x="0" y="-38100"/>
              <a:ext cx="351542" cy="113046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873238" y="434974"/>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39950" y="2733260"/>
            <a:ext cx="13349430" cy="6978097"/>
          </a:xfrm>
          <a:custGeom>
            <a:avLst/>
            <a:gdLst/>
            <a:ahLst/>
            <a:cxnLst/>
            <a:rect r="r" b="b" t="t" l="l"/>
            <a:pathLst>
              <a:path h="6978097" w="13349430">
                <a:moveTo>
                  <a:pt x="0" y="0"/>
                </a:moveTo>
                <a:lnTo>
                  <a:pt x="13349430" y="0"/>
                </a:lnTo>
                <a:lnTo>
                  <a:pt x="13349430" y="6978097"/>
                </a:lnTo>
                <a:lnTo>
                  <a:pt x="0" y="6978097"/>
                </a:lnTo>
                <a:lnTo>
                  <a:pt x="0" y="0"/>
                </a:lnTo>
                <a:close/>
              </a:path>
            </a:pathLst>
          </a:custGeom>
          <a:blipFill>
            <a:blip r:embed="rId4"/>
            <a:stretch>
              <a:fillRect l="0" t="0" r="-1254" b="0"/>
            </a:stretch>
          </a:blipFill>
        </p:spPr>
      </p:sp>
      <p:sp>
        <p:nvSpPr>
          <p:cNvPr name="TextBox 13" id="13"/>
          <p:cNvSpPr txBox="true"/>
          <p:nvPr/>
        </p:nvSpPr>
        <p:spPr>
          <a:xfrm rot="0">
            <a:off x="405210" y="629603"/>
            <a:ext cx="3696295"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Phát triển</a:t>
            </a:r>
          </a:p>
        </p:txBody>
      </p:sp>
      <p:sp>
        <p:nvSpPr>
          <p:cNvPr name="TextBox 14" id="14"/>
          <p:cNvSpPr txBox="true"/>
          <p:nvPr/>
        </p:nvSpPr>
        <p:spPr>
          <a:xfrm rot="0">
            <a:off x="14218611" y="5201796"/>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Cho phép sửa đổi thông tin cá nhân và những thông tin khóa</a:t>
            </a:r>
          </a:p>
        </p:txBody>
      </p:sp>
      <p:sp>
        <p:nvSpPr>
          <p:cNvPr name="TextBox 15" id="15"/>
          <p:cNvSpPr txBox="true"/>
          <p:nvPr/>
        </p:nvSpPr>
        <p:spPr>
          <a:xfrm rot="0">
            <a:off x="13979358" y="4181447"/>
            <a:ext cx="2136503"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Open Sans"/>
                <a:ea typeface="Open Sans"/>
                <a:cs typeface="Open Sans"/>
                <a:sym typeface="Open Sans"/>
              </a:rPr>
              <a:t>Profile:</a:t>
            </a:r>
          </a:p>
        </p:txBody>
      </p:sp>
    </p:spTree>
  </p:cSld>
  <p:clrMapOvr>
    <a:masterClrMapping/>
  </p:clrMapOvr>
  <p:transition spd="fast">
    <p:cover dir="d"/>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545659" cy="2445808"/>
            </a:xfrm>
            <a:custGeom>
              <a:avLst/>
              <a:gdLst/>
              <a:ahLst/>
              <a:cxnLst/>
              <a:rect r="r" b="b" t="t" l="l"/>
              <a:pathLst>
                <a:path h="2445808" w="4545659">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EFEFE"/>
            </a:solidFill>
            <a:ln w="28575" cap="sq">
              <a:solidFill>
                <a:srgbClr val="2B4B82"/>
              </a:solidFill>
              <a:prstDash val="solid"/>
              <a:miter/>
            </a:ln>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2"/>
            <a:stretch>
              <a:fillRect l="0" t="0" r="0" b="0"/>
            </a:stretch>
          </a:blipFill>
        </p:spPr>
      </p:sp>
      <p:sp>
        <p:nvSpPr>
          <p:cNvPr name="TextBox 6" id="6"/>
          <p:cNvSpPr txBox="true"/>
          <p:nvPr/>
        </p:nvSpPr>
        <p:spPr>
          <a:xfrm rot="0">
            <a:off x="4061681" y="3858002"/>
            <a:ext cx="10164638" cy="2357460"/>
          </a:xfrm>
          <a:prstGeom prst="rect">
            <a:avLst/>
          </a:prstGeom>
        </p:spPr>
        <p:txBody>
          <a:bodyPr anchor="t" rtlCol="false" tIns="0" lIns="0" bIns="0" rIns="0">
            <a:spAutoFit/>
          </a:bodyPr>
          <a:lstStyle/>
          <a:p>
            <a:pPr algn="ctr">
              <a:lnSpc>
                <a:spcPts val="17744"/>
              </a:lnSpc>
            </a:pPr>
            <a:r>
              <a:rPr lang="en-US" b="true" sz="17568">
                <a:solidFill>
                  <a:srgbClr val="174A4D"/>
                </a:solidFill>
                <a:latin typeface="Open Sans Bold"/>
                <a:ea typeface="Open Sans Bold"/>
                <a:cs typeface="Open Sans Bold"/>
                <a:sym typeface="Open Sans Bold"/>
              </a:rPr>
              <a:t>THE END</a:t>
            </a:r>
          </a:p>
        </p:txBody>
      </p:sp>
      <p:sp>
        <p:nvSpPr>
          <p:cNvPr name="Freeform 7" id="7"/>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2"/>
            <a:stretch>
              <a:fillRect l="0" t="0" r="0" b="0"/>
            </a:stretch>
          </a:blipFill>
        </p:spPr>
      </p:sp>
      <p:sp>
        <p:nvSpPr>
          <p:cNvPr name="Freeform 8" id="8"/>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2"/>
            <a:stretch>
              <a:fillRect l="0" t="0" r="0" b="0"/>
            </a:stretch>
          </a:blipFill>
        </p:spPr>
      </p:sp>
      <p:sp>
        <p:nvSpPr>
          <p:cNvPr name="Freeform 9" id="9"/>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2"/>
            <a:stretch>
              <a:fillRect l="0" t="0" r="0" b="0"/>
            </a:stretch>
          </a:blipFill>
        </p:spPr>
      </p:sp>
      <p:sp>
        <p:nvSpPr>
          <p:cNvPr name="Freeform 10" id="10"/>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2"/>
            <a:stretch>
              <a:fillRect l="0" t="0" r="0" b="0"/>
            </a:stretch>
          </a:blipFill>
        </p:spPr>
      </p:sp>
      <p:sp>
        <p:nvSpPr>
          <p:cNvPr name="Freeform 11" id="11"/>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2"/>
            <a:stretch>
              <a:fillRect l="0" t="0" r="0" b="0"/>
            </a:stretch>
          </a:blipFill>
        </p:spPr>
      </p:sp>
      <p:sp>
        <p:nvSpPr>
          <p:cNvPr name="Freeform 12" id="12"/>
          <p:cNvSpPr/>
          <p:nvPr/>
        </p:nvSpPr>
        <p:spPr>
          <a:xfrm flipH="false" flipV="false" rot="0">
            <a:off x="3975956"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2"/>
            <a:stretch>
              <a:fillRect l="0" t="0" r="0" b="0"/>
            </a:stretch>
          </a:blipFill>
        </p:spPr>
      </p:sp>
      <p:sp>
        <p:nvSpPr>
          <p:cNvPr name="Freeform 13" id="13"/>
          <p:cNvSpPr/>
          <p:nvPr/>
        </p:nvSpPr>
        <p:spPr>
          <a:xfrm flipH="false" flipV="false" rot="0">
            <a:off x="4441077" y="1028700"/>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2"/>
            <a:stretch>
              <a:fillRect l="0" t="0" r="0" b="0"/>
            </a:stretch>
          </a:blipFill>
        </p:spPr>
      </p:sp>
      <p:sp>
        <p:nvSpPr>
          <p:cNvPr name="Freeform 14" id="14"/>
          <p:cNvSpPr/>
          <p:nvPr/>
        </p:nvSpPr>
        <p:spPr>
          <a:xfrm flipH="false" flipV="false" rot="0">
            <a:off x="4910735" y="1028700"/>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2"/>
            <a:stretch>
              <a:fillRect l="0" t="0" r="0" b="0"/>
            </a:stretch>
          </a:blipFill>
        </p:spPr>
      </p:sp>
      <p:sp>
        <p:nvSpPr>
          <p:cNvPr name="Freeform 15" id="15"/>
          <p:cNvSpPr/>
          <p:nvPr/>
        </p:nvSpPr>
        <p:spPr>
          <a:xfrm flipH="false" flipV="false" rot="-10800000">
            <a:off x="13870960" y="870196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2"/>
            <a:stretch>
              <a:fillRect l="0" t="0" r="0" b="0"/>
            </a:stretch>
          </a:blipFill>
        </p:spPr>
      </p:sp>
      <p:sp>
        <p:nvSpPr>
          <p:cNvPr name="Freeform 16" id="16"/>
          <p:cNvSpPr/>
          <p:nvPr/>
        </p:nvSpPr>
        <p:spPr>
          <a:xfrm flipH="false" flipV="false" rot="-10800000">
            <a:off x="13405840" y="8701965"/>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2"/>
            <a:stretch>
              <a:fillRect l="0" t="0" r="0" b="0"/>
            </a:stretch>
          </a:blipFill>
        </p:spPr>
      </p:sp>
      <p:sp>
        <p:nvSpPr>
          <p:cNvPr name="Freeform 17" id="17"/>
          <p:cNvSpPr/>
          <p:nvPr/>
        </p:nvSpPr>
        <p:spPr>
          <a:xfrm flipH="false" flipV="false" rot="-10800000">
            <a:off x="12936181" y="8701965"/>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2"/>
            <a:stretch>
              <a:fillRect l="0" t="0" r="0" b="0"/>
            </a:stretch>
          </a:blipFill>
        </p:spPr>
      </p:sp>
      <p:sp>
        <p:nvSpPr>
          <p:cNvPr name="TextBox 18" id="18"/>
          <p:cNvSpPr txBox="true"/>
          <p:nvPr/>
        </p:nvSpPr>
        <p:spPr>
          <a:xfrm rot="0">
            <a:off x="4309439" y="6521766"/>
            <a:ext cx="9669123" cy="712470"/>
          </a:xfrm>
          <a:prstGeom prst="rect">
            <a:avLst/>
          </a:prstGeom>
        </p:spPr>
        <p:txBody>
          <a:bodyPr anchor="t" rtlCol="false" tIns="0" lIns="0" bIns="0" rIns="0">
            <a:spAutoFit/>
          </a:bodyPr>
          <a:lstStyle/>
          <a:p>
            <a:pPr algn="ctr">
              <a:lnSpc>
                <a:spcPts val="5880"/>
              </a:lnSpc>
              <a:spcBef>
                <a:spcPct val="0"/>
              </a:spcBef>
            </a:pPr>
            <a:r>
              <a:rPr lang="en-US" sz="4200">
                <a:solidFill>
                  <a:srgbClr val="174A4D"/>
                </a:solidFill>
                <a:latin typeface="Open Sans"/>
                <a:ea typeface="Open Sans"/>
                <a:cs typeface="Open Sans"/>
                <a:sym typeface="Open Sans"/>
              </a:rPr>
              <a:t>Cảm ơn thầy và mọi người đã theo dõi!</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15402" y="3572682"/>
            <a:ext cx="807124" cy="807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01</a:t>
              </a:r>
            </a:p>
          </p:txBody>
        </p:sp>
      </p:grpSp>
      <p:grpSp>
        <p:nvGrpSpPr>
          <p:cNvPr name="Group 5" id="5"/>
          <p:cNvGrpSpPr/>
          <p:nvPr/>
        </p:nvGrpSpPr>
        <p:grpSpPr>
          <a:xfrm rot="0">
            <a:off x="5996406" y="3572682"/>
            <a:ext cx="807124" cy="8071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02</a:t>
              </a:r>
            </a:p>
          </p:txBody>
        </p:sp>
      </p:grpSp>
      <p:grpSp>
        <p:nvGrpSpPr>
          <p:cNvPr name="Group 8" id="8"/>
          <p:cNvGrpSpPr/>
          <p:nvPr/>
        </p:nvGrpSpPr>
        <p:grpSpPr>
          <a:xfrm rot="0">
            <a:off x="11479743" y="3572682"/>
            <a:ext cx="807124" cy="807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03</a:t>
              </a:r>
            </a:p>
          </p:txBody>
        </p:sp>
      </p:grpSp>
      <p:grpSp>
        <p:nvGrpSpPr>
          <p:cNvPr name="Group 11" id="11"/>
          <p:cNvGrpSpPr/>
          <p:nvPr/>
        </p:nvGrpSpPr>
        <p:grpSpPr>
          <a:xfrm rot="0">
            <a:off x="2572924" y="6710068"/>
            <a:ext cx="807124" cy="8071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04</a:t>
              </a:r>
            </a:p>
          </p:txBody>
        </p:sp>
      </p:grpSp>
      <p:grpSp>
        <p:nvGrpSpPr>
          <p:cNvPr name="Group 14" id="14"/>
          <p:cNvGrpSpPr/>
          <p:nvPr/>
        </p:nvGrpSpPr>
        <p:grpSpPr>
          <a:xfrm rot="0">
            <a:off x="8252903" y="6710068"/>
            <a:ext cx="807124" cy="8071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05</a:t>
              </a:r>
            </a:p>
          </p:txBody>
        </p:sp>
      </p:grpSp>
      <p:grpSp>
        <p:nvGrpSpPr>
          <p:cNvPr name="Group 17" id="17"/>
          <p:cNvGrpSpPr/>
          <p:nvPr/>
        </p:nvGrpSpPr>
        <p:grpSpPr>
          <a:xfrm rot="0">
            <a:off x="13065680" y="6710068"/>
            <a:ext cx="807124" cy="807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b="true" sz="1899">
                  <a:solidFill>
                    <a:srgbClr val="F7B4A7"/>
                  </a:solidFill>
                  <a:latin typeface="Canva Sans Bold"/>
                  <a:ea typeface="Canva Sans Bold"/>
                  <a:cs typeface="Canva Sans Bold"/>
                  <a:sym typeface="Canva Sans Bold"/>
                </a:rPr>
                <a:t>06</a:t>
              </a:r>
            </a:p>
          </p:txBody>
        </p:sp>
      </p:grpSp>
      <p:sp>
        <p:nvSpPr>
          <p:cNvPr name="Freeform 20" id="20"/>
          <p:cNvSpPr/>
          <p:nvPr/>
        </p:nvSpPr>
        <p:spPr>
          <a:xfrm flipH="false" flipV="false" rot="0">
            <a:off x="-690294" y="770182"/>
            <a:ext cx="9750295" cy="1978918"/>
          </a:xfrm>
          <a:custGeom>
            <a:avLst/>
            <a:gdLst/>
            <a:ahLst/>
            <a:cxnLst/>
            <a:rect r="r" b="b" t="t" l="l"/>
            <a:pathLst>
              <a:path h="1978918" w="9750295">
                <a:moveTo>
                  <a:pt x="0" y="0"/>
                </a:moveTo>
                <a:lnTo>
                  <a:pt x="9750294" y="0"/>
                </a:lnTo>
                <a:lnTo>
                  <a:pt x="9750294" y="1978918"/>
                </a:lnTo>
                <a:lnTo>
                  <a:pt x="0" y="1978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620878" y="933227"/>
            <a:ext cx="14250776" cy="1325005"/>
          </a:xfrm>
          <a:prstGeom prst="rect">
            <a:avLst/>
          </a:prstGeom>
        </p:spPr>
        <p:txBody>
          <a:bodyPr anchor="t" rtlCol="false" tIns="0" lIns="0" bIns="0" rIns="0">
            <a:spAutoFit/>
          </a:bodyPr>
          <a:lstStyle/>
          <a:p>
            <a:pPr algn="l">
              <a:lnSpc>
                <a:spcPts val="11192"/>
              </a:lnSpc>
            </a:pPr>
            <a:r>
              <a:rPr lang="en-US" sz="7083" b="true">
                <a:solidFill>
                  <a:srgbClr val="31356E"/>
                </a:solidFill>
                <a:latin typeface="Clear Sans Bold"/>
                <a:ea typeface="Clear Sans Bold"/>
                <a:cs typeface="Clear Sans Bold"/>
                <a:sym typeface="Clear Sans Bold"/>
              </a:rPr>
              <a:t>Công cụ phát triển</a:t>
            </a:r>
          </a:p>
        </p:txBody>
      </p:sp>
      <p:sp>
        <p:nvSpPr>
          <p:cNvPr name="TextBox 22" id="22"/>
          <p:cNvSpPr txBox="true"/>
          <p:nvPr/>
        </p:nvSpPr>
        <p:spPr>
          <a:xfrm rot="0">
            <a:off x="1767156" y="3707058"/>
            <a:ext cx="2043545" cy="481222"/>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Code editer</a:t>
            </a:r>
          </a:p>
        </p:txBody>
      </p:sp>
      <p:sp>
        <p:nvSpPr>
          <p:cNvPr name="TextBox 23" id="23"/>
          <p:cNvSpPr txBox="true"/>
          <p:nvPr/>
        </p:nvSpPr>
        <p:spPr>
          <a:xfrm rot="0">
            <a:off x="7133113" y="3707058"/>
            <a:ext cx="1673640" cy="481222"/>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Database</a:t>
            </a:r>
          </a:p>
        </p:txBody>
      </p:sp>
      <p:sp>
        <p:nvSpPr>
          <p:cNvPr name="TextBox 24" id="24"/>
          <p:cNvSpPr txBox="true"/>
          <p:nvPr/>
        </p:nvSpPr>
        <p:spPr>
          <a:xfrm rot="0">
            <a:off x="12633226" y="3707058"/>
            <a:ext cx="1640086" cy="481222"/>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Back-end</a:t>
            </a:r>
          </a:p>
        </p:txBody>
      </p:sp>
      <p:sp>
        <p:nvSpPr>
          <p:cNvPr name="TextBox 25" id="25"/>
          <p:cNvSpPr txBox="true"/>
          <p:nvPr/>
        </p:nvSpPr>
        <p:spPr>
          <a:xfrm rot="0">
            <a:off x="3672491" y="6844445"/>
            <a:ext cx="1747919" cy="481222"/>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Front-end</a:t>
            </a:r>
          </a:p>
        </p:txBody>
      </p:sp>
      <p:sp>
        <p:nvSpPr>
          <p:cNvPr name="TextBox 26" id="26"/>
          <p:cNvSpPr txBox="true"/>
          <p:nvPr/>
        </p:nvSpPr>
        <p:spPr>
          <a:xfrm rot="0">
            <a:off x="9355275" y="6844445"/>
            <a:ext cx="1296482"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Brower</a:t>
            </a:r>
          </a:p>
        </p:txBody>
      </p:sp>
      <p:sp>
        <p:nvSpPr>
          <p:cNvPr name="TextBox 27" id="27"/>
          <p:cNvSpPr txBox="true"/>
          <p:nvPr/>
        </p:nvSpPr>
        <p:spPr>
          <a:xfrm rot="0">
            <a:off x="14113857" y="6844445"/>
            <a:ext cx="3668884" cy="481222"/>
          </a:xfrm>
          <a:prstGeom prst="rect">
            <a:avLst/>
          </a:prstGeom>
        </p:spPr>
        <p:txBody>
          <a:bodyPr anchor="t" rtlCol="false" tIns="0" lIns="0" bIns="0" rIns="0">
            <a:spAutoFit/>
          </a:bodyPr>
          <a:lstStyle/>
          <a:p>
            <a:pPr algn="ctr">
              <a:lnSpc>
                <a:spcPts val="3919"/>
              </a:lnSpc>
              <a:spcBef>
                <a:spcPct val="0"/>
              </a:spcBef>
            </a:pPr>
            <a:r>
              <a:rPr lang="en-US" b="true" sz="2799">
                <a:solidFill>
                  <a:srgbClr val="F7B4A7"/>
                </a:solidFill>
                <a:latin typeface="Open Sans Bold"/>
                <a:ea typeface="Open Sans Bold"/>
                <a:cs typeface="Open Sans Bold"/>
                <a:sym typeface="Open Sans Bold"/>
              </a:rPr>
              <a:t>Khung quản lý dự án</a:t>
            </a:r>
          </a:p>
        </p:txBody>
      </p:sp>
      <p:sp>
        <p:nvSpPr>
          <p:cNvPr name="TextBox 28" id="28"/>
          <p:cNvSpPr txBox="true"/>
          <p:nvPr/>
        </p:nvSpPr>
        <p:spPr>
          <a:xfrm rot="0">
            <a:off x="1622451" y="4541527"/>
            <a:ext cx="3337798" cy="1046809"/>
          </a:xfrm>
          <a:prstGeom prst="rect">
            <a:avLst/>
          </a:prstGeom>
        </p:spPr>
        <p:txBody>
          <a:bodyPr anchor="t" rtlCol="false" tIns="0" lIns="0" bIns="0" rIns="0">
            <a:spAutoFit/>
          </a:bodyPr>
          <a:lstStyle/>
          <a:p>
            <a:pPr algn="ctr">
              <a:lnSpc>
                <a:spcPts val="4251"/>
              </a:lnSpc>
            </a:pPr>
            <a:r>
              <a:rPr lang="en-US" sz="3037">
                <a:solidFill>
                  <a:srgbClr val="F7B4A7"/>
                </a:solidFill>
                <a:latin typeface="Open Sans"/>
                <a:ea typeface="Open Sans"/>
                <a:cs typeface="Open Sans"/>
                <a:sym typeface="Open Sans"/>
              </a:rPr>
              <a:t>Visual Studio Code</a:t>
            </a:r>
          </a:p>
          <a:p>
            <a:pPr algn="ctr">
              <a:lnSpc>
                <a:spcPts val="4251"/>
              </a:lnSpc>
              <a:spcBef>
                <a:spcPct val="0"/>
              </a:spcBef>
            </a:pPr>
            <a:r>
              <a:rPr lang="en-US" sz="3037">
                <a:solidFill>
                  <a:srgbClr val="F7B4A7"/>
                </a:solidFill>
                <a:latin typeface="Open Sans"/>
                <a:ea typeface="Open Sans"/>
                <a:cs typeface="Open Sans"/>
                <a:sym typeface="Open Sans"/>
              </a:rPr>
              <a:t>IntelliJ IDEA</a:t>
            </a:r>
          </a:p>
        </p:txBody>
      </p:sp>
      <p:sp>
        <p:nvSpPr>
          <p:cNvPr name="TextBox 29" id="29"/>
          <p:cNvSpPr txBox="true"/>
          <p:nvPr/>
        </p:nvSpPr>
        <p:spPr>
          <a:xfrm rot="0">
            <a:off x="7412086" y="4502956"/>
            <a:ext cx="1252895" cy="513409"/>
          </a:xfrm>
          <a:prstGeom prst="rect">
            <a:avLst/>
          </a:prstGeom>
        </p:spPr>
        <p:txBody>
          <a:bodyPr anchor="t" rtlCol="false" tIns="0" lIns="0" bIns="0" rIns="0">
            <a:spAutoFit/>
          </a:bodyPr>
          <a:lstStyle/>
          <a:p>
            <a:pPr algn="ctr">
              <a:lnSpc>
                <a:spcPts val="4251"/>
              </a:lnSpc>
              <a:spcBef>
                <a:spcPct val="0"/>
              </a:spcBef>
            </a:pPr>
            <a:r>
              <a:rPr lang="en-US" sz="3037">
                <a:solidFill>
                  <a:srgbClr val="F7B4A7"/>
                </a:solidFill>
                <a:latin typeface="Open Sans"/>
                <a:ea typeface="Open Sans"/>
                <a:cs typeface="Open Sans"/>
                <a:sym typeface="Open Sans"/>
              </a:rPr>
              <a:t>MySQL</a:t>
            </a:r>
          </a:p>
        </p:txBody>
      </p:sp>
      <p:sp>
        <p:nvSpPr>
          <p:cNvPr name="TextBox 30" id="30"/>
          <p:cNvSpPr txBox="true"/>
          <p:nvPr/>
        </p:nvSpPr>
        <p:spPr>
          <a:xfrm rot="0">
            <a:off x="12633226" y="4541527"/>
            <a:ext cx="1941433" cy="513409"/>
          </a:xfrm>
          <a:prstGeom prst="rect">
            <a:avLst/>
          </a:prstGeom>
        </p:spPr>
        <p:txBody>
          <a:bodyPr anchor="t" rtlCol="false" tIns="0" lIns="0" bIns="0" rIns="0">
            <a:spAutoFit/>
          </a:bodyPr>
          <a:lstStyle/>
          <a:p>
            <a:pPr algn="ctr">
              <a:lnSpc>
                <a:spcPts val="4251"/>
              </a:lnSpc>
              <a:spcBef>
                <a:spcPct val="0"/>
              </a:spcBef>
            </a:pPr>
            <a:r>
              <a:rPr lang="en-US" sz="3037">
                <a:solidFill>
                  <a:srgbClr val="F7B4A7"/>
                </a:solidFill>
                <a:latin typeface="Open Sans"/>
                <a:ea typeface="Open Sans"/>
                <a:cs typeface="Open Sans"/>
                <a:sym typeface="Open Sans"/>
              </a:rPr>
              <a:t>Sping Boot</a:t>
            </a:r>
          </a:p>
        </p:txBody>
      </p:sp>
      <p:sp>
        <p:nvSpPr>
          <p:cNvPr name="TextBox 31" id="31"/>
          <p:cNvSpPr txBox="true"/>
          <p:nvPr/>
        </p:nvSpPr>
        <p:spPr>
          <a:xfrm rot="0">
            <a:off x="3679147" y="7678091"/>
            <a:ext cx="1306116" cy="513409"/>
          </a:xfrm>
          <a:prstGeom prst="rect">
            <a:avLst/>
          </a:prstGeom>
        </p:spPr>
        <p:txBody>
          <a:bodyPr anchor="t" rtlCol="false" tIns="0" lIns="0" bIns="0" rIns="0">
            <a:spAutoFit/>
          </a:bodyPr>
          <a:lstStyle/>
          <a:p>
            <a:pPr algn="ctr">
              <a:lnSpc>
                <a:spcPts val="4251"/>
              </a:lnSpc>
              <a:spcBef>
                <a:spcPct val="0"/>
              </a:spcBef>
            </a:pPr>
            <a:r>
              <a:rPr lang="en-US" sz="3037">
                <a:solidFill>
                  <a:srgbClr val="F7B4A7"/>
                </a:solidFill>
                <a:latin typeface="Open Sans"/>
                <a:ea typeface="Open Sans"/>
                <a:cs typeface="Open Sans"/>
                <a:sym typeface="Open Sans"/>
              </a:rPr>
              <a:t>ReactJS</a:t>
            </a:r>
          </a:p>
        </p:txBody>
      </p:sp>
      <p:sp>
        <p:nvSpPr>
          <p:cNvPr name="TextBox 32" id="32"/>
          <p:cNvSpPr txBox="true"/>
          <p:nvPr/>
        </p:nvSpPr>
        <p:spPr>
          <a:xfrm rot="0">
            <a:off x="9060000" y="7678091"/>
            <a:ext cx="2810470" cy="1046809"/>
          </a:xfrm>
          <a:prstGeom prst="rect">
            <a:avLst/>
          </a:prstGeom>
        </p:spPr>
        <p:txBody>
          <a:bodyPr anchor="t" rtlCol="false" tIns="0" lIns="0" bIns="0" rIns="0">
            <a:spAutoFit/>
          </a:bodyPr>
          <a:lstStyle/>
          <a:p>
            <a:pPr algn="ctr">
              <a:lnSpc>
                <a:spcPts val="4251"/>
              </a:lnSpc>
            </a:pPr>
            <a:r>
              <a:rPr lang="en-US" sz="3037">
                <a:solidFill>
                  <a:srgbClr val="F7B4A7"/>
                </a:solidFill>
                <a:latin typeface="Open Sans"/>
                <a:ea typeface="Open Sans"/>
                <a:cs typeface="Open Sans"/>
                <a:sym typeface="Open Sans"/>
              </a:rPr>
              <a:t>Google Chrome</a:t>
            </a:r>
          </a:p>
          <a:p>
            <a:pPr algn="ctr">
              <a:lnSpc>
                <a:spcPts val="4251"/>
              </a:lnSpc>
              <a:spcBef>
                <a:spcPct val="0"/>
              </a:spcBef>
            </a:pPr>
            <a:r>
              <a:rPr lang="en-US" sz="3037">
                <a:solidFill>
                  <a:srgbClr val="F7B4A7"/>
                </a:solidFill>
                <a:latin typeface="Open Sans"/>
                <a:ea typeface="Open Sans"/>
                <a:cs typeface="Open Sans"/>
                <a:sym typeface="Open Sans"/>
              </a:rPr>
              <a:t>Microsoft Edge</a:t>
            </a:r>
          </a:p>
        </p:txBody>
      </p:sp>
      <p:sp>
        <p:nvSpPr>
          <p:cNvPr name="TextBox 33" id="33"/>
          <p:cNvSpPr txBox="true"/>
          <p:nvPr/>
        </p:nvSpPr>
        <p:spPr>
          <a:xfrm rot="0">
            <a:off x="14724098" y="7678091"/>
            <a:ext cx="1224201" cy="513409"/>
          </a:xfrm>
          <a:prstGeom prst="rect">
            <a:avLst/>
          </a:prstGeom>
        </p:spPr>
        <p:txBody>
          <a:bodyPr anchor="t" rtlCol="false" tIns="0" lIns="0" bIns="0" rIns="0">
            <a:spAutoFit/>
          </a:bodyPr>
          <a:lstStyle/>
          <a:p>
            <a:pPr algn="ctr">
              <a:lnSpc>
                <a:spcPts val="4251"/>
              </a:lnSpc>
              <a:spcBef>
                <a:spcPct val="0"/>
              </a:spcBef>
            </a:pPr>
            <a:r>
              <a:rPr lang="en-US" sz="3037">
                <a:solidFill>
                  <a:srgbClr val="F7B4A7"/>
                </a:solidFill>
                <a:latin typeface="Open Sans"/>
                <a:ea typeface="Open Sans"/>
                <a:cs typeface="Open Sans"/>
                <a:sym typeface="Open Sans"/>
              </a:rPr>
              <a:t>Github</a:t>
            </a:r>
          </a:p>
        </p:txBody>
      </p:sp>
      <p:sp>
        <p:nvSpPr>
          <p:cNvPr name="Freeform 34" id="34"/>
          <p:cNvSpPr/>
          <p:nvPr/>
        </p:nvSpPr>
        <p:spPr>
          <a:xfrm flipH="false" flipV="false" rot="0">
            <a:off x="14972376" y="5228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968881" y="5498292"/>
            <a:ext cx="9319119" cy="984885"/>
          </a:xfrm>
          <a:prstGeom prst="rect">
            <a:avLst/>
          </a:prstGeom>
        </p:spPr>
        <p:txBody>
          <a:bodyPr anchor="t" rtlCol="false" tIns="0" lIns="0" bIns="0" rIns="0">
            <a:spAutoFit/>
          </a:bodyPr>
          <a:lstStyle/>
          <a:p>
            <a:pPr algn="l">
              <a:lnSpc>
                <a:spcPts val="7560"/>
              </a:lnSpc>
            </a:pPr>
            <a:r>
              <a:rPr lang="en-US" sz="7200" b="true">
                <a:solidFill>
                  <a:srgbClr val="94DDDE"/>
                </a:solidFill>
                <a:latin typeface="Clear Sans Bold"/>
                <a:ea typeface="Clear Sans Bold"/>
                <a:cs typeface="Clear Sans Bold"/>
                <a:sym typeface="Clear Sans Bold"/>
              </a:rPr>
              <a:t>Yêu cầu chức năng</a:t>
            </a:r>
          </a:p>
        </p:txBody>
      </p:sp>
      <p:sp>
        <p:nvSpPr>
          <p:cNvPr name="Freeform 3" id="3" descr="an isometric lined phone"/>
          <p:cNvSpPr/>
          <p:nvPr/>
        </p:nvSpPr>
        <p:spPr>
          <a:xfrm flipH="false" flipV="false" rot="0">
            <a:off x="5161013" y="3089874"/>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briefcase"/>
          <p:cNvSpPr/>
          <p:nvPr/>
        </p:nvSpPr>
        <p:spPr>
          <a:xfrm flipH="false" flipV="false" rot="0">
            <a:off x="-2329073" y="6964927"/>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descr="an isometric lined pencil holder with pencils"/>
          <p:cNvSpPr/>
          <p:nvPr/>
        </p:nvSpPr>
        <p:spPr>
          <a:xfrm flipH="false" flipV="false" rot="0">
            <a:off x="6890552" y="-140016"/>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descr="an isometric lined group of speech bubbles"/>
          <p:cNvSpPr/>
          <p:nvPr/>
        </p:nvSpPr>
        <p:spPr>
          <a:xfrm flipH="false" flipV="false" rot="0">
            <a:off x="8792407" y="111540"/>
            <a:ext cx="3748344" cy="3073642"/>
          </a:xfrm>
          <a:custGeom>
            <a:avLst/>
            <a:gdLst/>
            <a:ahLst/>
            <a:cxnLst/>
            <a:rect r="r" b="b" t="t" l="l"/>
            <a:pathLst>
              <a:path h="3073642" w="3748344">
                <a:moveTo>
                  <a:pt x="0" y="0"/>
                </a:moveTo>
                <a:lnTo>
                  <a:pt x="3748344" y="0"/>
                </a:lnTo>
                <a:lnTo>
                  <a:pt x="3748344"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descr="an isometric lined desktop computer"/>
          <p:cNvSpPr/>
          <p:nvPr/>
        </p:nvSpPr>
        <p:spPr>
          <a:xfrm flipH="false" flipV="false" rot="0">
            <a:off x="-16403" y="-792727"/>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descr="an isometric lined open book"/>
          <p:cNvSpPr/>
          <p:nvPr/>
        </p:nvSpPr>
        <p:spPr>
          <a:xfrm flipH="true" flipV="false" rot="0">
            <a:off x="2293114" y="4715796"/>
            <a:ext cx="4597438" cy="2842053"/>
          </a:xfrm>
          <a:custGeom>
            <a:avLst/>
            <a:gdLst/>
            <a:ahLst/>
            <a:cxnLst/>
            <a:rect r="r" b="b" t="t" l="l"/>
            <a:pathLst>
              <a:path h="2842053" w="4597438">
                <a:moveTo>
                  <a:pt x="4597438" y="0"/>
                </a:moveTo>
                <a:lnTo>
                  <a:pt x="0" y="0"/>
                </a:lnTo>
                <a:lnTo>
                  <a:pt x="0" y="2842052"/>
                </a:lnTo>
                <a:lnTo>
                  <a:pt x="4597438" y="2842052"/>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4596064" y="8752434"/>
            <a:ext cx="2810364" cy="1011731"/>
          </a:xfrm>
          <a:custGeom>
            <a:avLst/>
            <a:gdLst/>
            <a:ahLst/>
            <a:cxnLst/>
            <a:rect r="r" b="b" t="t" l="l"/>
            <a:pathLst>
              <a:path h="1011731" w="2810364">
                <a:moveTo>
                  <a:pt x="0" y="0"/>
                </a:moveTo>
                <a:lnTo>
                  <a:pt x="2810364" y="0"/>
                </a:lnTo>
                <a:lnTo>
                  <a:pt x="2810364" y="1011732"/>
                </a:lnTo>
                <a:lnTo>
                  <a:pt x="0" y="10117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391634"/>
            <a:ext cx="1334761" cy="5535134"/>
            <a:chOff x="0" y="0"/>
            <a:chExt cx="351542" cy="1457813"/>
          </a:xfrm>
        </p:grpSpPr>
        <p:sp>
          <p:nvSpPr>
            <p:cNvPr name="Freeform 6" id="6"/>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7" id="7"/>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286944" y="2658431"/>
            <a:ext cx="12495127" cy="6599869"/>
          </a:xfrm>
          <a:custGeom>
            <a:avLst/>
            <a:gdLst/>
            <a:ahLst/>
            <a:cxnLst/>
            <a:rect r="r" b="b" t="t" l="l"/>
            <a:pathLst>
              <a:path h="6599869" w="12495127">
                <a:moveTo>
                  <a:pt x="0" y="0"/>
                </a:moveTo>
                <a:lnTo>
                  <a:pt x="12495126" y="0"/>
                </a:lnTo>
                <a:lnTo>
                  <a:pt x="12495126" y="6599869"/>
                </a:lnTo>
                <a:lnTo>
                  <a:pt x="0" y="6599869"/>
                </a:lnTo>
                <a:lnTo>
                  <a:pt x="0" y="0"/>
                </a:lnTo>
                <a:close/>
              </a:path>
            </a:pathLst>
          </a:custGeom>
          <a:blipFill>
            <a:blip r:embed="rId2"/>
            <a:stretch>
              <a:fillRect l="-518" t="-424" r="-518" b="0"/>
            </a:stretch>
          </a:blipFill>
        </p:spPr>
      </p:sp>
      <p:grpSp>
        <p:nvGrpSpPr>
          <p:cNvPr name="Group 9" id="9"/>
          <p:cNvGrpSpPr/>
          <p:nvPr/>
        </p:nvGrpSpPr>
        <p:grpSpPr>
          <a:xfrm rot="0">
            <a:off x="-336259" y="434974"/>
            <a:ext cx="9480259" cy="1187452"/>
            <a:chOff x="0" y="0"/>
            <a:chExt cx="2496858" cy="312745"/>
          </a:xfrm>
        </p:grpSpPr>
        <p:sp>
          <p:nvSpPr>
            <p:cNvPr name="Freeform 10" id="10"/>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11" id="11"/>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030986" y="9688691"/>
            <a:ext cx="3007043"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Giao diện chính </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609368" y="4042879"/>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Hiển thị đầy đủ phím tắt dẫn đến các bảng thống kê </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110679" y="9688691"/>
            <a:ext cx="2897029"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Bảng sản phẩm</a:t>
            </a:r>
          </a:p>
        </p:txBody>
      </p:sp>
      <p:grpSp>
        <p:nvGrpSpPr>
          <p:cNvPr name="Group 6" id="6"/>
          <p:cNvGrpSpPr/>
          <p:nvPr/>
        </p:nvGrpSpPr>
        <p:grpSpPr>
          <a:xfrm rot="0">
            <a:off x="-336259" y="434974"/>
            <a:ext cx="9480259" cy="1187452"/>
            <a:chOff x="0" y="0"/>
            <a:chExt cx="2496858" cy="312745"/>
          </a:xfrm>
        </p:grpSpPr>
        <p:sp>
          <p:nvSpPr>
            <p:cNvPr name="Freeform 7" id="7"/>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8" id="8"/>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0" id="10"/>
          <p:cNvSpPr txBox="true"/>
          <p:nvPr/>
        </p:nvSpPr>
        <p:spPr>
          <a:xfrm rot="0">
            <a:off x="226593" y="3899338"/>
            <a:ext cx="4514806" cy="3804285"/>
          </a:xfrm>
          <a:prstGeom prst="rect">
            <a:avLst/>
          </a:prstGeom>
        </p:spPr>
        <p:txBody>
          <a:bodyPr anchor="t" rtlCol="false" tIns="0" lIns="0" bIns="0" rIns="0">
            <a:spAutoFit/>
          </a:bodyPr>
          <a:lstStyle/>
          <a:p>
            <a:pPr algn="ctr" marL="777240" indent="-388620" lvl="1">
              <a:lnSpc>
                <a:spcPts val="5040"/>
              </a:lnSpc>
              <a:buFont typeface="Arial"/>
              <a:buChar char="•"/>
            </a:pPr>
            <a:r>
              <a:rPr lang="en-US" sz="3600">
                <a:solidFill>
                  <a:srgbClr val="000000"/>
                </a:solidFill>
                <a:latin typeface="Open Sans"/>
                <a:ea typeface="Open Sans"/>
                <a:cs typeface="Open Sans"/>
                <a:sym typeface="Open Sans"/>
              </a:rPr>
              <a:t>Thống kê các sản phẩm nhập vào từ nhà cung cấp</a:t>
            </a:r>
          </a:p>
          <a:p>
            <a:pPr algn="ctr">
              <a:lnSpc>
                <a:spcPts val="5040"/>
              </a:lnSpc>
            </a:pPr>
          </a:p>
          <a:p>
            <a:pPr algn="ctr" marL="777240" indent="-388620" lvl="1">
              <a:lnSpc>
                <a:spcPts val="5040"/>
              </a:lnSpc>
              <a:buFont typeface="Arial"/>
              <a:buChar char="•"/>
            </a:pPr>
            <a:r>
              <a:rPr lang="en-US" sz="3600">
                <a:solidFill>
                  <a:srgbClr val="000000"/>
                </a:solidFill>
                <a:latin typeface="Open Sans"/>
                <a:ea typeface="Open Sans"/>
                <a:cs typeface="Open Sans"/>
                <a:sym typeface="Open Sans"/>
              </a:rPr>
              <a:t>Hỗ trợ phân loại sản phẩm </a:t>
            </a:r>
          </a:p>
        </p:txBody>
      </p:sp>
      <p:grpSp>
        <p:nvGrpSpPr>
          <p:cNvPr name="Group 11" id="11"/>
          <p:cNvGrpSpPr/>
          <p:nvPr/>
        </p:nvGrpSpPr>
        <p:grpSpPr>
          <a:xfrm rot="0">
            <a:off x="17259300" y="-391634"/>
            <a:ext cx="1334761" cy="5535134"/>
            <a:chOff x="0" y="0"/>
            <a:chExt cx="351542" cy="1457813"/>
          </a:xfrm>
        </p:grpSpPr>
        <p:sp>
          <p:nvSpPr>
            <p:cNvPr name="Freeform 12" id="12"/>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3" id="13"/>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309399" y="2727265"/>
            <a:ext cx="12499588" cy="6531035"/>
          </a:xfrm>
          <a:custGeom>
            <a:avLst/>
            <a:gdLst/>
            <a:ahLst/>
            <a:cxnLst/>
            <a:rect r="r" b="b" t="t" l="l"/>
            <a:pathLst>
              <a:path h="6531035" w="12499588">
                <a:moveTo>
                  <a:pt x="0" y="0"/>
                </a:moveTo>
                <a:lnTo>
                  <a:pt x="12499588" y="0"/>
                </a:lnTo>
                <a:lnTo>
                  <a:pt x="12499588" y="6531035"/>
                </a:lnTo>
                <a:lnTo>
                  <a:pt x="0" y="6531035"/>
                </a:lnTo>
                <a:lnTo>
                  <a:pt x="0" y="0"/>
                </a:lnTo>
                <a:close/>
              </a:path>
            </a:pathLst>
          </a:custGeom>
          <a:blipFill>
            <a:blip r:embed="rId2"/>
            <a:stretch>
              <a:fillRect l="0" t="0" r="0" b="0"/>
            </a:stretch>
          </a:blipFill>
        </p:spPr>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354961" y="2728582"/>
            <a:ext cx="12527037" cy="6529718"/>
          </a:xfrm>
          <a:custGeom>
            <a:avLst/>
            <a:gdLst/>
            <a:ahLst/>
            <a:cxnLst/>
            <a:rect r="r" b="b" t="t" l="l"/>
            <a:pathLst>
              <a:path h="6529718" w="12527037">
                <a:moveTo>
                  <a:pt x="0" y="0"/>
                </a:moveTo>
                <a:lnTo>
                  <a:pt x="12527036" y="0"/>
                </a:lnTo>
                <a:lnTo>
                  <a:pt x="12527036" y="6529718"/>
                </a:lnTo>
                <a:lnTo>
                  <a:pt x="0" y="6529718"/>
                </a:lnTo>
                <a:lnTo>
                  <a:pt x="0" y="0"/>
                </a:lnTo>
                <a:close/>
              </a:path>
            </a:pathLst>
          </a:custGeom>
          <a:blipFill>
            <a:blip r:embed="rId2"/>
            <a:stretch>
              <a:fillRect l="0" t="0" r="0" b="0"/>
            </a:stretch>
          </a:blipFill>
        </p:spPr>
      </p:sp>
      <p:sp>
        <p:nvSpPr>
          <p:cNvPr name="TextBox 12" id="12"/>
          <p:cNvSpPr txBox="true"/>
          <p:nvPr/>
        </p:nvSpPr>
        <p:spPr>
          <a:xfrm rot="0">
            <a:off x="8743186" y="9688691"/>
            <a:ext cx="5632014"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Chỉnh sửa thông tin sản phẩm</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564122" y="3846195"/>
            <a:ext cx="4177277" cy="2527935"/>
          </a:xfrm>
          <a:prstGeom prst="rect">
            <a:avLst/>
          </a:prstGeom>
        </p:spPr>
        <p:txBody>
          <a:bodyPr anchor="t" rtlCol="false" tIns="0" lIns="0" bIns="0" rIns="0">
            <a:spAutoFit/>
          </a:bodyPr>
          <a:lstStyle/>
          <a:p>
            <a:pPr algn="ctr">
              <a:lnSpc>
                <a:spcPts val="5040"/>
              </a:lnSpc>
            </a:pPr>
            <a:r>
              <a:rPr lang="en-US" sz="3600">
                <a:solidFill>
                  <a:srgbClr val="000000"/>
                </a:solidFill>
                <a:latin typeface="Open Sans"/>
                <a:ea typeface="Open Sans"/>
                <a:cs typeface="Open Sans"/>
                <a:sym typeface="Open Sans"/>
              </a:rPr>
              <a:t>Pop-up thông tin có thể chỉnh sửa của sản phẩm trong kho </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15924539" y="7040428"/>
            <a:ext cx="2669523" cy="2840668"/>
            <a:chOff x="0" y="0"/>
            <a:chExt cx="703084" cy="748160"/>
          </a:xfrm>
        </p:grpSpPr>
        <p:sp>
          <p:nvSpPr>
            <p:cNvPr name="Freeform 3" id="3"/>
            <p:cNvSpPr/>
            <p:nvPr/>
          </p:nvSpPr>
          <p:spPr>
            <a:xfrm flipH="false" flipV="false" rot="0">
              <a:off x="0" y="0"/>
              <a:ext cx="703084" cy="748160"/>
            </a:xfrm>
            <a:custGeom>
              <a:avLst/>
              <a:gdLst/>
              <a:ahLst/>
              <a:cxnLst/>
              <a:rect r="r" b="b" t="t" l="l"/>
              <a:pathLst>
                <a:path h="748160" w="703084">
                  <a:moveTo>
                    <a:pt x="0" y="0"/>
                  </a:moveTo>
                  <a:lnTo>
                    <a:pt x="703084" y="0"/>
                  </a:lnTo>
                  <a:lnTo>
                    <a:pt x="703084" y="748160"/>
                  </a:lnTo>
                  <a:lnTo>
                    <a:pt x="0" y="748160"/>
                  </a:lnTo>
                  <a:close/>
                </a:path>
              </a:pathLst>
            </a:custGeom>
            <a:solidFill>
              <a:srgbClr val="2B4B82"/>
            </a:solidFill>
          </p:spPr>
        </p:sp>
        <p:sp>
          <p:nvSpPr>
            <p:cNvPr name="TextBox 4" id="4"/>
            <p:cNvSpPr txBox="true"/>
            <p:nvPr/>
          </p:nvSpPr>
          <p:spPr>
            <a:xfrm>
              <a:off x="0" y="-38100"/>
              <a:ext cx="703084" cy="78626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6259" y="434974"/>
            <a:ext cx="9480259" cy="1187452"/>
            <a:chOff x="0" y="0"/>
            <a:chExt cx="2496858" cy="312745"/>
          </a:xfrm>
        </p:grpSpPr>
        <p:sp>
          <p:nvSpPr>
            <p:cNvPr name="Freeform 6" id="6"/>
            <p:cNvSpPr/>
            <p:nvPr/>
          </p:nvSpPr>
          <p:spPr>
            <a:xfrm flipH="false" flipV="false" rot="0">
              <a:off x="0" y="0"/>
              <a:ext cx="2496858" cy="312745"/>
            </a:xfrm>
            <a:custGeom>
              <a:avLst/>
              <a:gdLst/>
              <a:ahLst/>
              <a:cxnLst/>
              <a:rect r="r" b="b" t="t" l="l"/>
              <a:pathLst>
                <a:path h="312745" w="2496858">
                  <a:moveTo>
                    <a:pt x="31849" y="0"/>
                  </a:moveTo>
                  <a:lnTo>
                    <a:pt x="2465010" y="0"/>
                  </a:lnTo>
                  <a:cubicBezTo>
                    <a:pt x="2482599" y="0"/>
                    <a:pt x="2496858" y="14259"/>
                    <a:pt x="2496858" y="31849"/>
                  </a:cubicBezTo>
                  <a:lnTo>
                    <a:pt x="2496858" y="280896"/>
                  </a:lnTo>
                  <a:cubicBezTo>
                    <a:pt x="2496858" y="289343"/>
                    <a:pt x="2493503" y="297444"/>
                    <a:pt x="2487530" y="303416"/>
                  </a:cubicBezTo>
                  <a:cubicBezTo>
                    <a:pt x="2481557" y="309389"/>
                    <a:pt x="2473456" y="312745"/>
                    <a:pt x="2465010" y="312745"/>
                  </a:cubicBezTo>
                  <a:lnTo>
                    <a:pt x="31849" y="312745"/>
                  </a:lnTo>
                  <a:cubicBezTo>
                    <a:pt x="23402" y="312745"/>
                    <a:pt x="15301" y="309389"/>
                    <a:pt x="9328" y="303416"/>
                  </a:cubicBezTo>
                  <a:cubicBezTo>
                    <a:pt x="3355" y="297444"/>
                    <a:pt x="0" y="289343"/>
                    <a:pt x="0" y="280896"/>
                  </a:cubicBezTo>
                  <a:lnTo>
                    <a:pt x="0" y="31849"/>
                  </a:lnTo>
                  <a:cubicBezTo>
                    <a:pt x="0" y="14259"/>
                    <a:pt x="14259" y="0"/>
                    <a:pt x="31849" y="0"/>
                  </a:cubicBezTo>
                  <a:close/>
                </a:path>
              </a:pathLst>
            </a:custGeom>
            <a:solidFill>
              <a:srgbClr val="2B4B82"/>
            </a:solidFill>
          </p:spPr>
        </p:sp>
        <p:sp>
          <p:nvSpPr>
            <p:cNvPr name="TextBox 7" id="7"/>
            <p:cNvSpPr txBox="true"/>
            <p:nvPr/>
          </p:nvSpPr>
          <p:spPr>
            <a:xfrm>
              <a:off x="0" y="-38100"/>
              <a:ext cx="2496858" cy="35084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391634"/>
            <a:ext cx="1334761" cy="5535134"/>
            <a:chOff x="0" y="0"/>
            <a:chExt cx="351542" cy="1457813"/>
          </a:xfrm>
        </p:grpSpPr>
        <p:sp>
          <p:nvSpPr>
            <p:cNvPr name="Freeform 9" id="9"/>
            <p:cNvSpPr/>
            <p:nvPr/>
          </p:nvSpPr>
          <p:spPr>
            <a:xfrm flipH="false" flipV="false" rot="0">
              <a:off x="0" y="0"/>
              <a:ext cx="351542" cy="1457813"/>
            </a:xfrm>
            <a:custGeom>
              <a:avLst/>
              <a:gdLst/>
              <a:ahLst/>
              <a:cxnLst/>
              <a:rect r="r" b="b" t="t" l="l"/>
              <a:pathLst>
                <a:path h="1457813" w="351542">
                  <a:moveTo>
                    <a:pt x="0" y="0"/>
                  </a:moveTo>
                  <a:lnTo>
                    <a:pt x="351542" y="0"/>
                  </a:lnTo>
                  <a:lnTo>
                    <a:pt x="351542" y="1457813"/>
                  </a:lnTo>
                  <a:lnTo>
                    <a:pt x="0" y="1457813"/>
                  </a:lnTo>
                  <a:close/>
                </a:path>
              </a:pathLst>
            </a:custGeom>
            <a:solidFill>
              <a:srgbClr val="2B4B82"/>
            </a:solidFill>
          </p:spPr>
        </p:sp>
        <p:sp>
          <p:nvSpPr>
            <p:cNvPr name="TextBox 10" id="10"/>
            <p:cNvSpPr txBox="true"/>
            <p:nvPr/>
          </p:nvSpPr>
          <p:spPr>
            <a:xfrm>
              <a:off x="0" y="-38100"/>
              <a:ext cx="351542" cy="149591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221737" y="2765076"/>
            <a:ext cx="12674913" cy="6493224"/>
          </a:xfrm>
          <a:custGeom>
            <a:avLst/>
            <a:gdLst/>
            <a:ahLst/>
            <a:cxnLst/>
            <a:rect r="r" b="b" t="t" l="l"/>
            <a:pathLst>
              <a:path h="6493224" w="12674913">
                <a:moveTo>
                  <a:pt x="0" y="0"/>
                </a:moveTo>
                <a:lnTo>
                  <a:pt x="12674913" y="0"/>
                </a:lnTo>
                <a:lnTo>
                  <a:pt x="12674913" y="6493224"/>
                </a:lnTo>
                <a:lnTo>
                  <a:pt x="0" y="6493224"/>
                </a:lnTo>
                <a:lnTo>
                  <a:pt x="0" y="0"/>
                </a:lnTo>
                <a:close/>
              </a:path>
            </a:pathLst>
          </a:custGeom>
          <a:blipFill>
            <a:blip r:embed="rId2"/>
            <a:stretch>
              <a:fillRect l="0" t="0" r="-943" b="0"/>
            </a:stretch>
          </a:blipFill>
        </p:spPr>
      </p:sp>
      <p:sp>
        <p:nvSpPr>
          <p:cNvPr name="TextBox 12" id="12"/>
          <p:cNvSpPr txBox="true"/>
          <p:nvPr/>
        </p:nvSpPr>
        <p:spPr>
          <a:xfrm rot="0">
            <a:off x="10280998" y="9688691"/>
            <a:ext cx="2556391" cy="432435"/>
          </a:xfrm>
          <a:prstGeom prst="rect">
            <a:avLst/>
          </a:prstGeom>
        </p:spPr>
        <p:txBody>
          <a:bodyPr anchor="t" rtlCol="false" tIns="0" lIns="0" bIns="0" rIns="0">
            <a:spAutoFit/>
          </a:bodyPr>
          <a:lstStyle/>
          <a:p>
            <a:pPr algn="ctr">
              <a:lnSpc>
                <a:spcPts val="3360"/>
              </a:lnSpc>
              <a:spcBef>
                <a:spcPct val="0"/>
              </a:spcBef>
            </a:pPr>
            <a:r>
              <a:rPr lang="en-US" b="true" sz="3200">
                <a:solidFill>
                  <a:srgbClr val="2B4B82"/>
                </a:solidFill>
                <a:latin typeface="Clear Sans Bold"/>
                <a:ea typeface="Clear Sans Bold"/>
                <a:cs typeface="Clear Sans Bold"/>
                <a:sym typeface="Clear Sans Bold"/>
              </a:rPr>
              <a:t>Bảng khu vực</a:t>
            </a:r>
          </a:p>
        </p:txBody>
      </p:sp>
      <p:sp>
        <p:nvSpPr>
          <p:cNvPr name="TextBox 13" id="13"/>
          <p:cNvSpPr txBox="true"/>
          <p:nvPr/>
        </p:nvSpPr>
        <p:spPr>
          <a:xfrm rot="0">
            <a:off x="675057" y="629603"/>
            <a:ext cx="8132683"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F7B4A7"/>
                </a:solidFill>
                <a:latin typeface="Clear Sans Bold"/>
                <a:ea typeface="Clear Sans Bold"/>
                <a:cs typeface="Clear Sans Bold"/>
                <a:sym typeface="Clear Sans Bold"/>
              </a:rPr>
              <a:t>Giao diện người dùng</a:t>
            </a:r>
          </a:p>
        </p:txBody>
      </p:sp>
      <p:sp>
        <p:nvSpPr>
          <p:cNvPr name="TextBox 14" id="14"/>
          <p:cNvSpPr txBox="true"/>
          <p:nvPr/>
        </p:nvSpPr>
        <p:spPr>
          <a:xfrm rot="0">
            <a:off x="609368" y="3464848"/>
            <a:ext cx="3794502" cy="252793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a:ea typeface="Open Sans"/>
                <a:cs typeface="Open Sans"/>
                <a:sym typeface="Open Sans"/>
              </a:rPr>
              <a:t>Liệt kê danh sách phân phối hàng hóa theo các khu vực quận (huyện)</a:t>
            </a:r>
          </a:p>
        </p:txBody>
      </p:sp>
      <p:sp>
        <p:nvSpPr>
          <p:cNvPr name="Freeform 15" id="15"/>
          <p:cNvSpPr/>
          <p:nvPr/>
        </p:nvSpPr>
        <p:spPr>
          <a:xfrm flipH="false" flipV="false" rot="0">
            <a:off x="241981" y="8869365"/>
            <a:ext cx="2810364" cy="1011731"/>
          </a:xfrm>
          <a:custGeom>
            <a:avLst/>
            <a:gdLst/>
            <a:ahLst/>
            <a:cxnLst/>
            <a:rect r="r" b="b" t="t" l="l"/>
            <a:pathLst>
              <a:path h="1011731" w="2810364">
                <a:moveTo>
                  <a:pt x="0" y="0"/>
                </a:moveTo>
                <a:lnTo>
                  <a:pt x="2810364" y="0"/>
                </a:lnTo>
                <a:lnTo>
                  <a:pt x="2810364" y="1011731"/>
                </a:lnTo>
                <a:lnTo>
                  <a:pt x="0" y="1011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DAGZ1laR1WQ</dc:identifier>
  <dcterms:modified xsi:type="dcterms:W3CDTF">2011-08-01T06:04:30Z</dcterms:modified>
  <cp:revision>1</cp:revision>
  <dc:title>Nhóm 8</dc:title>
</cp:coreProperties>
</file>